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204"/>
  </p:handoutMasterIdLst>
  <p:sldIdLst>
    <p:sldId id="449" r:id="rId3"/>
    <p:sldId id="414" r:id="rId4"/>
    <p:sldId id="425" r:id="rId5"/>
    <p:sldId id="426" r:id="rId6"/>
    <p:sldId id="47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47"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10" r:id="rId41"/>
    <p:sldId id="473" r:id="rId42"/>
    <p:sldId id="256" r:id="rId43"/>
    <p:sldId id="474" r:id="rId44"/>
    <p:sldId id="475" r:id="rId45"/>
    <p:sldId id="451" r:id="rId46"/>
    <p:sldId id="452" r:id="rId47"/>
    <p:sldId id="375" r:id="rId48"/>
    <p:sldId id="376" r:id="rId49"/>
    <p:sldId id="377" r:id="rId50"/>
    <p:sldId id="379" r:id="rId51"/>
    <p:sldId id="380" r:id="rId52"/>
    <p:sldId id="381" r:id="rId53"/>
    <p:sldId id="382" r:id="rId54"/>
    <p:sldId id="384" r:id="rId55"/>
    <p:sldId id="385" r:id="rId56"/>
    <p:sldId id="386" r:id="rId57"/>
    <p:sldId id="387" r:id="rId58"/>
    <p:sldId id="407" r:id="rId59"/>
    <p:sldId id="408" r:id="rId60"/>
    <p:sldId id="388" r:id="rId61"/>
    <p:sldId id="389" r:id="rId62"/>
    <p:sldId id="390" r:id="rId63"/>
    <p:sldId id="391" r:id="rId64"/>
    <p:sldId id="392" r:id="rId65"/>
    <p:sldId id="395" r:id="rId66"/>
    <p:sldId id="396" r:id="rId67"/>
    <p:sldId id="397" r:id="rId68"/>
    <p:sldId id="398" r:id="rId69"/>
    <p:sldId id="394" r:id="rId70"/>
    <p:sldId id="399" r:id="rId71"/>
    <p:sldId id="400" r:id="rId72"/>
    <p:sldId id="401" r:id="rId73"/>
    <p:sldId id="402" r:id="rId74"/>
    <p:sldId id="403" r:id="rId75"/>
    <p:sldId id="404" r:id="rId76"/>
    <p:sldId id="405" r:id="rId77"/>
    <p:sldId id="671" r:id="rId78"/>
    <p:sldId id="672" r:id="rId79"/>
    <p:sldId id="673" r:id="rId80"/>
    <p:sldId id="674" r:id="rId82"/>
    <p:sldId id="393" r:id="rId83"/>
    <p:sldId id="454" r:id="rId84"/>
    <p:sldId id="303" r:id="rId85"/>
    <p:sldId id="302" r:id="rId86"/>
    <p:sldId id="301" r:id="rId87"/>
    <p:sldId id="297" r:id="rId88"/>
    <p:sldId id="298" r:id="rId89"/>
    <p:sldId id="299" r:id="rId90"/>
    <p:sldId id="300" r:id="rId91"/>
    <p:sldId id="304" r:id="rId92"/>
    <p:sldId id="305" r:id="rId93"/>
    <p:sldId id="306" r:id="rId94"/>
    <p:sldId id="307" r:id="rId95"/>
    <p:sldId id="308" r:id="rId96"/>
    <p:sldId id="309" r:id="rId97"/>
    <p:sldId id="310" r:id="rId98"/>
    <p:sldId id="311" r:id="rId99"/>
    <p:sldId id="312" r:id="rId100"/>
    <p:sldId id="313" r:id="rId101"/>
    <p:sldId id="314" r:id="rId102"/>
    <p:sldId id="315" r:id="rId103"/>
    <p:sldId id="316" r:id="rId104"/>
    <p:sldId id="317" r:id="rId105"/>
    <p:sldId id="318" r:id="rId106"/>
    <p:sldId id="319" r:id="rId107"/>
    <p:sldId id="328" r:id="rId108"/>
    <p:sldId id="329" r:id="rId109"/>
    <p:sldId id="330" r:id="rId110"/>
    <p:sldId id="331" r:id="rId111"/>
    <p:sldId id="332" r:id="rId112"/>
    <p:sldId id="333" r:id="rId113"/>
    <p:sldId id="334" r:id="rId114"/>
    <p:sldId id="335" r:id="rId115"/>
    <p:sldId id="336" r:id="rId116"/>
    <p:sldId id="337" r:id="rId117"/>
    <p:sldId id="338" r:id="rId118"/>
    <p:sldId id="339" r:id="rId119"/>
    <p:sldId id="340" r:id="rId120"/>
    <p:sldId id="341" r:id="rId121"/>
    <p:sldId id="342" r:id="rId122"/>
    <p:sldId id="343" r:id="rId123"/>
    <p:sldId id="344" r:id="rId124"/>
    <p:sldId id="345" r:id="rId125"/>
    <p:sldId id="346" r:id="rId126"/>
    <p:sldId id="347" r:id="rId127"/>
    <p:sldId id="348" r:id="rId128"/>
    <p:sldId id="349" r:id="rId129"/>
    <p:sldId id="350" r:id="rId130"/>
    <p:sldId id="351" r:id="rId131"/>
    <p:sldId id="352" r:id="rId132"/>
    <p:sldId id="353" r:id="rId133"/>
    <p:sldId id="354" r:id="rId134"/>
    <p:sldId id="355" r:id="rId135"/>
    <p:sldId id="356" r:id="rId136"/>
    <p:sldId id="357" r:id="rId137"/>
    <p:sldId id="358" r:id="rId138"/>
    <p:sldId id="359" r:id="rId139"/>
    <p:sldId id="360" r:id="rId140"/>
    <p:sldId id="361" r:id="rId141"/>
    <p:sldId id="362" r:id="rId142"/>
    <p:sldId id="363" r:id="rId143"/>
    <p:sldId id="364" r:id="rId144"/>
    <p:sldId id="365" r:id="rId145"/>
    <p:sldId id="366" r:id="rId146"/>
    <p:sldId id="367" r:id="rId147"/>
    <p:sldId id="368" r:id="rId148"/>
    <p:sldId id="369" r:id="rId149"/>
    <p:sldId id="370" r:id="rId150"/>
    <p:sldId id="371" r:id="rId151"/>
    <p:sldId id="372" r:id="rId152"/>
    <p:sldId id="373" r:id="rId153"/>
    <p:sldId id="374" r:id="rId154"/>
    <p:sldId id="320" r:id="rId155"/>
    <p:sldId id="321" r:id="rId156"/>
    <p:sldId id="322" r:id="rId157"/>
    <p:sldId id="323" r:id="rId158"/>
    <p:sldId id="324" r:id="rId159"/>
    <p:sldId id="325" r:id="rId160"/>
    <p:sldId id="326" r:id="rId161"/>
    <p:sldId id="327" r:id="rId162"/>
    <p:sldId id="287" r:id="rId163"/>
    <p:sldId id="288" r:id="rId164"/>
    <p:sldId id="289" r:id="rId165"/>
    <p:sldId id="291" r:id="rId166"/>
    <p:sldId id="292" r:id="rId167"/>
    <p:sldId id="258" r:id="rId168"/>
    <p:sldId id="294" r:id="rId169"/>
    <p:sldId id="259" r:id="rId170"/>
    <p:sldId id="293" r:id="rId171"/>
    <p:sldId id="295" r:id="rId172"/>
    <p:sldId id="296" r:id="rId173"/>
    <p:sldId id="260" r:id="rId174"/>
    <p:sldId id="276" r:id="rId175"/>
    <p:sldId id="284" r:id="rId176"/>
    <p:sldId id="285" r:id="rId177"/>
    <p:sldId id="286" r:id="rId178"/>
    <p:sldId id="266" r:id="rId179"/>
    <p:sldId id="267" r:id="rId180"/>
    <p:sldId id="268" r:id="rId181"/>
    <p:sldId id="269" r:id="rId182"/>
    <p:sldId id="271" r:id="rId183"/>
    <p:sldId id="272" r:id="rId184"/>
    <p:sldId id="273" r:id="rId185"/>
    <p:sldId id="275" r:id="rId186"/>
    <p:sldId id="270" r:id="rId187"/>
    <p:sldId id="277" r:id="rId188"/>
    <p:sldId id="262" r:id="rId189"/>
    <p:sldId id="263" r:id="rId190"/>
    <p:sldId id="264" r:id="rId191"/>
    <p:sldId id="265" r:id="rId192"/>
    <p:sldId id="279" r:id="rId193"/>
    <p:sldId id="280" r:id="rId194"/>
    <p:sldId id="281" r:id="rId195"/>
    <p:sldId id="282" r:id="rId196"/>
    <p:sldId id="283" r:id="rId197"/>
    <p:sldId id="274" r:id="rId198"/>
    <p:sldId id="448" r:id="rId199"/>
    <p:sldId id="478" r:id="rId200"/>
    <p:sldId id="479" r:id="rId201"/>
    <p:sldId id="480" r:id="rId202"/>
    <p:sldId id="481"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notesMaster" Target="notesMasters/notesMaster1.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7" Type="http://schemas.openxmlformats.org/officeDocument/2006/relationships/tableStyles" Target="tableStyles.xml"/><Relationship Id="rId206" Type="http://schemas.openxmlformats.org/officeDocument/2006/relationships/viewProps" Target="viewProps.xml"/><Relationship Id="rId205" Type="http://schemas.openxmlformats.org/officeDocument/2006/relationships/presProps" Target="presProps.xml"/><Relationship Id="rId204" Type="http://schemas.openxmlformats.org/officeDocument/2006/relationships/handoutMaster" Target="handoutMasters/handoutMaster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hyperlink" Target="http://schemas.android.com/apk/res/android" TargetMode="External"/><Relationship Id="rId1"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5.png"/><Relationship Id="rId1"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6.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hyperlink" Target="https://console.developers.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hyperlink" Target="http://developer.android.com/reference/android/app/ActionBar.html" TargetMode="Externa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developer.android.com/reference/android/app/FragmentTransaction.html" TargetMode="External"/></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hyperlink" Target="https://developer.mozilla.org/en-US/docs/Web/JavaScript/Inheritance_and_the_prototype_chain"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wsgzao.github.io/post/raid/"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hyperlink" Target="http://link.zhihu.com/?target=http://www.golinuxhub.com/2014/03/step-by-step-linux-boot-process.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GIF"/><Relationship Id="rId1" Type="http://schemas.openxmlformats.org/officeDocument/2006/relationships/image" Target="../media/image40.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http://developer.android.com/design/downloads/index.html" TargetMode="Externa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hyperlink" Target="http://developer.android.com/guide/topics/resources/index.html" TargetMode="Externa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charset="0"/>
              </a:rPr>
              <a:t>Setup</a:t>
            </a:r>
            <a:r>
              <a:rPr lang="zh-CN" altLang="en-US" u="sng" dirty="0" smtClean="0">
                <a:solidFill>
                  <a:srgbClr val="000000"/>
                </a:solidFill>
                <a:latin typeface="Arial" charset="0"/>
              </a:rPr>
              <a:t>相关</a:t>
            </a:r>
            <a:endParaRPr lang="zh-CN" altLang="en-US" u="sng" dirty="0">
              <a:solidFill>
                <a:srgbClr val="000000"/>
              </a:solidFill>
              <a:latin typeface="Arial" charset="0"/>
            </a:endParaRPr>
          </a:p>
          <a:p>
            <a:r>
              <a:rPr lang="zh-CN" altLang="en-US" dirty="0">
                <a:solidFill>
                  <a:srgbClr val="000000"/>
                </a:solidFill>
                <a:latin typeface="Arial" charset="0"/>
              </a:rPr>
              <a:t>  </a:t>
            </a:r>
            <a:r>
              <a:rPr lang="en-US" dirty="0">
                <a:solidFill>
                  <a:srgbClr val="000000"/>
                </a:solidFill>
                <a:latin typeface="Arial" charset="0"/>
              </a:rPr>
              <a:t>Device：</a:t>
            </a:r>
            <a:r>
              <a:rPr lang="zh-CN" altLang="en-US" dirty="0">
                <a:solidFill>
                  <a:srgbClr val="000000"/>
                </a:solidFill>
                <a:latin typeface="Arial" charset="0"/>
              </a:rPr>
              <a:t>对应一个硬件（标准中特别说明多</a:t>
            </a:r>
            <a:r>
              <a:rPr lang="en-US" dirty="0">
                <a:solidFill>
                  <a:srgbClr val="000000"/>
                </a:solidFill>
                <a:latin typeface="Arial" charset="0"/>
              </a:rPr>
              <a:t>core</a:t>
            </a:r>
            <a:r>
              <a:rPr lang="zh-CN" altLang="en-US" dirty="0">
                <a:solidFill>
                  <a:srgbClr val="000000"/>
                </a:solidFill>
                <a:latin typeface="Arial" charset="0"/>
              </a:rPr>
              <a:t>的</a:t>
            </a:r>
            <a:r>
              <a:rPr lang="en-US" dirty="0">
                <a:solidFill>
                  <a:srgbClr val="000000"/>
                </a:solidFill>
                <a:latin typeface="Arial" charset="0"/>
              </a:rPr>
              <a:t>CPU</a:t>
            </a:r>
            <a:r>
              <a:rPr lang="zh-CN" altLang="en-US" dirty="0">
                <a:solidFill>
                  <a:srgbClr val="000000"/>
                </a:solidFill>
                <a:latin typeface="Arial" charset="0"/>
              </a:rPr>
              <a:t>是一个整个</a:t>
            </a:r>
            <a:r>
              <a:rPr lang="en-US" dirty="0">
                <a:solidFill>
                  <a:srgbClr val="000000"/>
                </a:solidFill>
                <a:latin typeface="Arial" charset="0"/>
              </a:rPr>
              <a:t>Device）</a:t>
            </a:r>
            <a:endParaRPr lang="en-US" dirty="0">
              <a:solidFill>
                <a:srgbClr val="000000"/>
              </a:solidFill>
              <a:latin typeface="Arial" charset="0"/>
            </a:endParaRPr>
          </a:p>
          <a:p>
            <a:r>
              <a:rPr lang="en-US" dirty="0">
                <a:solidFill>
                  <a:srgbClr val="000000"/>
                </a:solidFill>
                <a:latin typeface="Arial" charset="0"/>
              </a:rPr>
              <a:t> </a:t>
            </a:r>
            <a:endParaRPr lang="en-US" dirty="0">
              <a:solidFill>
                <a:srgbClr val="000000"/>
              </a:solidFill>
              <a:latin typeface="Arial" charset="0"/>
            </a:endParaRPr>
          </a:p>
          <a:p>
            <a:r>
              <a:rPr lang="en-US" dirty="0">
                <a:solidFill>
                  <a:srgbClr val="000000"/>
                </a:solidFill>
                <a:latin typeface="Arial" charset="0"/>
              </a:rPr>
              <a:t>  Context：</a:t>
            </a:r>
            <a:r>
              <a:rPr lang="zh-CN" altLang="en-US" dirty="0">
                <a:solidFill>
                  <a:srgbClr val="000000"/>
                </a:solidFill>
                <a:latin typeface="Arial" charset="0"/>
              </a:rPr>
              <a:t>环境上下文，一个</a:t>
            </a:r>
            <a:r>
              <a:rPr lang="en-US" dirty="0">
                <a:solidFill>
                  <a:srgbClr val="000000"/>
                </a:solidFill>
                <a:latin typeface="Arial" charset="0"/>
              </a:rPr>
              <a:t>Context</a:t>
            </a:r>
            <a:r>
              <a:rPr lang="zh-CN" altLang="en-US" dirty="0">
                <a:solidFill>
                  <a:srgbClr val="000000"/>
                </a:solidFill>
                <a:latin typeface="Arial" charset="0"/>
              </a:rPr>
              <a:t>包含几个</a:t>
            </a:r>
            <a:r>
              <a:rPr lang="en-US" dirty="0">
                <a:solidFill>
                  <a:srgbClr val="000000"/>
                </a:solidFill>
                <a:latin typeface="Arial" charset="0"/>
              </a:rPr>
              <a:t>device（</a:t>
            </a:r>
            <a:r>
              <a:rPr lang="zh-CN" altLang="en-US" dirty="0">
                <a:solidFill>
                  <a:srgbClr val="000000"/>
                </a:solidFill>
                <a:latin typeface="Arial" charset="0"/>
              </a:rPr>
              <a:t>单个</a:t>
            </a:r>
            <a:r>
              <a:rPr lang="en-US" dirty="0" err="1">
                <a:solidFill>
                  <a:srgbClr val="000000"/>
                </a:solidFill>
                <a:latin typeface="Arial" charset="0"/>
              </a:rPr>
              <a:t>Cpu</a:t>
            </a:r>
            <a:r>
              <a:rPr lang="zh-CN" altLang="en-US" dirty="0">
                <a:solidFill>
                  <a:srgbClr val="000000"/>
                </a:solidFill>
                <a:latin typeface="Arial" charset="0"/>
              </a:rPr>
              <a:t>或</a:t>
            </a:r>
            <a:r>
              <a:rPr lang="en-US" dirty="0">
                <a:solidFill>
                  <a:srgbClr val="000000"/>
                </a:solidFill>
                <a:latin typeface="Arial" charset="0"/>
              </a:rPr>
              <a:t>GPU），</a:t>
            </a:r>
            <a:r>
              <a:rPr lang="zh-CN" altLang="en-US" dirty="0">
                <a:solidFill>
                  <a:srgbClr val="000000"/>
                </a:solidFill>
                <a:latin typeface="Arial" charset="0"/>
              </a:rPr>
              <a:t>一个</a:t>
            </a:r>
            <a:r>
              <a:rPr lang="en-US" dirty="0">
                <a:solidFill>
                  <a:srgbClr val="000000"/>
                </a:solidFill>
                <a:latin typeface="Arial" charset="0"/>
              </a:rPr>
              <a:t>Context</a:t>
            </a:r>
            <a:r>
              <a:rPr lang="zh-CN" altLang="en-US" dirty="0">
                <a:solidFill>
                  <a:srgbClr val="000000"/>
                </a:solidFill>
                <a:latin typeface="Arial" charset="0"/>
              </a:rPr>
              <a:t>就是这些</a:t>
            </a:r>
            <a:r>
              <a:rPr lang="en-US" dirty="0">
                <a:solidFill>
                  <a:srgbClr val="000000"/>
                </a:solidFill>
                <a:latin typeface="Arial" charset="0"/>
              </a:rPr>
              <a:t>device</a:t>
            </a:r>
            <a:r>
              <a:rPr lang="zh-CN" altLang="en-US" dirty="0">
                <a:solidFill>
                  <a:srgbClr val="000000"/>
                </a:solidFill>
                <a:latin typeface="Arial" charset="0"/>
              </a:rPr>
              <a:t>的一个联系纽带，只有在一个</a:t>
            </a:r>
            <a:r>
              <a:rPr lang="en-US" dirty="0">
                <a:solidFill>
                  <a:srgbClr val="000000"/>
                </a:solidFill>
                <a:latin typeface="Arial" charset="0"/>
              </a:rPr>
              <a:t>Context</a:t>
            </a:r>
            <a:r>
              <a:rPr lang="zh-CN" altLang="en-US" dirty="0">
                <a:solidFill>
                  <a:srgbClr val="000000"/>
                </a:solidFill>
                <a:latin typeface="Arial" charset="0"/>
              </a:rPr>
              <a:t>上的那些</a:t>
            </a:r>
            <a:r>
              <a:rPr lang="en-US" dirty="0">
                <a:solidFill>
                  <a:srgbClr val="000000"/>
                </a:solidFill>
                <a:latin typeface="Arial" charset="0"/>
              </a:rPr>
              <a:t>Device</a:t>
            </a:r>
            <a:r>
              <a:rPr lang="zh-CN" altLang="en-US" dirty="0">
                <a:solidFill>
                  <a:srgbClr val="000000"/>
                </a:solidFill>
                <a:latin typeface="Arial" charset="0"/>
              </a:rPr>
              <a:t>才能彼此交流工作，你的机器上可以同时存在很多</a:t>
            </a:r>
            <a:r>
              <a:rPr lang="en-US" dirty="0">
                <a:solidFill>
                  <a:srgbClr val="000000"/>
                </a:solidFill>
                <a:latin typeface="Arial" charset="0"/>
              </a:rPr>
              <a:t>Context。</a:t>
            </a:r>
            <a:r>
              <a:rPr lang="zh-CN" altLang="en-US" dirty="0">
                <a:solidFill>
                  <a:srgbClr val="000000"/>
                </a:solidFill>
                <a:latin typeface="Arial" charset="0"/>
              </a:rPr>
              <a:t>你可以用一个</a:t>
            </a:r>
            <a:r>
              <a:rPr lang="en-US" dirty="0" smtClean="0">
                <a:solidFill>
                  <a:srgbClr val="000000"/>
                </a:solidFill>
                <a:latin typeface="Arial" charset="0"/>
              </a:rPr>
              <a:t>CPU</a:t>
            </a:r>
            <a:r>
              <a:rPr lang="zh-CN" altLang="en-US" dirty="0" smtClean="0">
                <a:solidFill>
                  <a:srgbClr val="000000"/>
                </a:solidFill>
                <a:latin typeface="Arial" charset="0"/>
              </a:rPr>
              <a:t>创</a:t>
            </a:r>
            <a:r>
              <a:rPr lang="zh-CN" altLang="en-US" dirty="0">
                <a:solidFill>
                  <a:srgbClr val="000000"/>
                </a:solidFill>
                <a:latin typeface="Arial" charset="0"/>
              </a:rPr>
              <a:t>建</a:t>
            </a:r>
            <a:r>
              <a:rPr lang="en-US" dirty="0">
                <a:solidFill>
                  <a:srgbClr val="000000"/>
                </a:solidFill>
                <a:latin typeface="Arial" charset="0"/>
              </a:rPr>
              <a:t>context，</a:t>
            </a:r>
            <a:r>
              <a:rPr lang="zh-CN" altLang="en-US" dirty="0">
                <a:solidFill>
                  <a:srgbClr val="000000"/>
                </a:solidFill>
                <a:latin typeface="Arial" charset="0"/>
              </a:rPr>
              <a:t>也可以用一个</a:t>
            </a:r>
            <a:r>
              <a:rPr lang="en-US" dirty="0">
                <a:solidFill>
                  <a:srgbClr val="000000"/>
                </a:solidFill>
                <a:latin typeface="Arial" charset="0"/>
              </a:rPr>
              <a:t>CPU</a:t>
            </a:r>
            <a:r>
              <a:rPr lang="zh-CN" altLang="en-US" dirty="0">
                <a:solidFill>
                  <a:srgbClr val="000000"/>
                </a:solidFill>
                <a:latin typeface="Arial" charset="0"/>
              </a:rPr>
              <a:t>和一个</a:t>
            </a:r>
            <a:r>
              <a:rPr lang="en-US" dirty="0">
                <a:solidFill>
                  <a:srgbClr val="000000"/>
                </a:solidFill>
                <a:latin typeface="Arial" charset="0"/>
              </a:rPr>
              <a:t>GPU</a:t>
            </a:r>
            <a:r>
              <a:rPr lang="zh-CN" altLang="en-US" dirty="0">
                <a:solidFill>
                  <a:srgbClr val="000000"/>
                </a:solidFill>
                <a:latin typeface="Arial" charset="0"/>
              </a:rPr>
              <a:t>创建一个。</a:t>
            </a:r>
            <a:endParaRPr lang="zh-CN" altLang="en-US" dirty="0">
              <a:solidFill>
                <a:srgbClr val="000000"/>
              </a:solidFill>
              <a:latin typeface="Arial" charset="0"/>
            </a:endParaRPr>
          </a:p>
          <a:p>
            <a:r>
              <a:rPr lang="zh-CN" altLang="en-US" dirty="0">
                <a:solidFill>
                  <a:srgbClr val="000000"/>
                </a:solidFill>
                <a:latin typeface="Arial" charset="0"/>
              </a:rPr>
              <a:t> </a:t>
            </a:r>
            <a:endParaRPr lang="zh-CN" altLang="en-US" dirty="0">
              <a:solidFill>
                <a:srgbClr val="000000"/>
              </a:solidFill>
              <a:latin typeface="Arial" charset="0"/>
            </a:endParaRPr>
          </a:p>
          <a:p>
            <a:r>
              <a:rPr lang="en-US" u="sng" dirty="0">
                <a:solidFill>
                  <a:srgbClr val="000000"/>
                </a:solidFill>
                <a:latin typeface="Arial" charset="0"/>
              </a:rPr>
              <a:t>Command </a:t>
            </a:r>
            <a:r>
              <a:rPr lang="en-US" u="sng" dirty="0" smtClean="0">
                <a:solidFill>
                  <a:srgbClr val="000000"/>
                </a:solidFill>
                <a:latin typeface="Arial" charset="0"/>
              </a:rPr>
              <a:t>Queue</a:t>
            </a:r>
            <a:r>
              <a:rPr lang="en-US" dirty="0">
                <a:solidFill>
                  <a:srgbClr val="000000"/>
                </a:solidFill>
                <a:latin typeface="Arial" charset="0"/>
              </a:rPr>
              <a:t>：</a:t>
            </a:r>
            <a:r>
              <a:rPr lang="zh-CN" altLang="en-US" dirty="0">
                <a:solidFill>
                  <a:srgbClr val="000000"/>
                </a:solidFill>
                <a:latin typeface="Arial" charset="0"/>
              </a:rPr>
              <a:t>这是个给每个</a:t>
            </a:r>
            <a:r>
              <a:rPr lang="en-US" dirty="0">
                <a:solidFill>
                  <a:srgbClr val="000000"/>
                </a:solidFill>
                <a:latin typeface="Arial" charset="0"/>
              </a:rPr>
              <a:t>Device</a:t>
            </a:r>
            <a:r>
              <a:rPr lang="zh-CN" altLang="en-US" dirty="0">
                <a:solidFill>
                  <a:srgbClr val="000000"/>
                </a:solidFill>
                <a:latin typeface="Arial" charset="0"/>
              </a:rPr>
              <a:t>提交的指令序列</a:t>
            </a:r>
            <a:endParaRPr lang="zh-CN" altLang="en-US" b="0" i="0" dirty="0">
              <a:solidFill>
                <a:srgbClr val="000000"/>
              </a:solidFill>
              <a:effectLst/>
              <a:latin typeface="Arial"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charset="0"/>
              </a:rPr>
              <a:t>内存相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Buffers</a:t>
            </a:r>
            <a:r>
              <a:rPr lang="zh-CN" altLang="en-US" dirty="0">
                <a:solidFill>
                  <a:srgbClr val="000000"/>
                </a:solidFill>
                <a:latin typeface="Arial" charset="0"/>
              </a:rPr>
              <a:t>：这个好理解，一块内存</a:t>
            </a:r>
            <a:endParaRPr lang="zh-CN" altLang="en-US" dirty="0">
              <a:solidFill>
                <a:srgbClr val="000000"/>
              </a:solidFill>
              <a:latin typeface="Arial" charset="0"/>
            </a:endParaRPr>
          </a:p>
          <a:p>
            <a:r>
              <a:rPr lang="en-US" altLang="zh-CN" dirty="0">
                <a:solidFill>
                  <a:srgbClr val="000000"/>
                </a:solidFill>
                <a:latin typeface="Arial" charset="0"/>
              </a:rPr>
              <a:t>Images</a:t>
            </a:r>
            <a:r>
              <a:rPr lang="zh-CN" altLang="en-US" dirty="0">
                <a:solidFill>
                  <a:srgbClr val="000000"/>
                </a:solidFill>
                <a:latin typeface="Arial" charset="0"/>
              </a:rPr>
              <a:t>：毕竟并行计算大多数的应用前景在图形图像上，所以原生带有几个类型，表示各种维度的图像。</a:t>
            </a:r>
            <a:endParaRPr lang="zh-CN" altLang="en-US" b="0" i="0" dirty="0">
              <a:solidFill>
                <a:srgbClr val="000000"/>
              </a:solidFill>
              <a:effectLst/>
              <a:latin typeface="Arial"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charset="0"/>
              </a:rPr>
              <a:t>GPU</a:t>
            </a:r>
            <a:r>
              <a:rPr lang="zh-CN" altLang="en-US" b="1" u="sng" dirty="0" smtClean="0">
                <a:solidFill>
                  <a:srgbClr val="000000"/>
                </a:solidFill>
                <a:latin typeface="Arial" charset="0"/>
              </a:rPr>
              <a:t>代</a:t>
            </a:r>
            <a:r>
              <a:rPr lang="zh-CN" altLang="en-US" b="1" u="sng" dirty="0">
                <a:solidFill>
                  <a:srgbClr val="000000"/>
                </a:solidFill>
                <a:latin typeface="Arial" charset="0"/>
              </a:rPr>
              <a:t>码执行相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smtClean="0">
                <a:solidFill>
                  <a:srgbClr val="000000"/>
                </a:solidFill>
                <a:latin typeface="Arial" charset="0"/>
              </a:rPr>
              <a:t>Program</a:t>
            </a:r>
            <a:r>
              <a:rPr lang="zh-CN" altLang="en-US" dirty="0">
                <a:solidFill>
                  <a:srgbClr val="000000"/>
                </a:solidFill>
                <a:latin typeface="Arial" charset="0"/>
              </a:rPr>
              <a:t>：这是所有代码的集合，可能包含</a:t>
            </a:r>
            <a:r>
              <a:rPr lang="en-US" altLang="zh-CN" dirty="0">
                <a:solidFill>
                  <a:srgbClr val="000000"/>
                </a:solidFill>
                <a:latin typeface="Arial" charset="0"/>
              </a:rPr>
              <a:t>Kernel</a:t>
            </a:r>
            <a:r>
              <a:rPr lang="zh-CN" altLang="en-US" dirty="0">
                <a:solidFill>
                  <a:srgbClr val="000000"/>
                </a:solidFill>
                <a:latin typeface="Arial" charset="0"/>
              </a:rPr>
              <a:t>是和其他库，</a:t>
            </a:r>
            <a:r>
              <a:rPr lang="en-US" altLang="zh-CN" dirty="0" err="1">
                <a:solidFill>
                  <a:srgbClr val="000000"/>
                </a:solidFill>
                <a:latin typeface="Arial" charset="0"/>
              </a:rPr>
              <a:t>OpenCl</a:t>
            </a:r>
            <a:r>
              <a:rPr lang="zh-CN" altLang="en-US" dirty="0">
                <a:solidFill>
                  <a:srgbClr val="000000"/>
                </a:solidFill>
                <a:latin typeface="Arial"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a:solidFill>
                  <a:srgbClr val="000000"/>
                </a:solidFill>
                <a:latin typeface="Arial" charset="0"/>
              </a:rPr>
              <a:t>Kernel</a:t>
            </a:r>
            <a:r>
              <a:rPr lang="zh-CN" altLang="en-US" dirty="0">
                <a:solidFill>
                  <a:srgbClr val="000000"/>
                </a:solidFill>
                <a:latin typeface="Arial" charset="0"/>
              </a:rPr>
              <a:t>：这是在</a:t>
            </a:r>
            <a:r>
              <a:rPr lang="en-US" altLang="zh-CN" dirty="0">
                <a:solidFill>
                  <a:srgbClr val="000000"/>
                </a:solidFill>
                <a:latin typeface="Arial" charset="0"/>
              </a:rPr>
              <a:t>element</a:t>
            </a:r>
            <a:r>
              <a:rPr lang="zh-CN" altLang="en-US" dirty="0">
                <a:solidFill>
                  <a:srgbClr val="000000"/>
                </a:solidFill>
                <a:latin typeface="Arial" charset="0"/>
              </a:rPr>
              <a:t>跑的核函数及其参数组和，如果把计算设备看做好多人同时为你做一个事情，那么</a:t>
            </a:r>
            <a:r>
              <a:rPr lang="en-US" altLang="zh-CN" dirty="0">
                <a:solidFill>
                  <a:srgbClr val="000000"/>
                </a:solidFill>
                <a:latin typeface="Arial" charset="0"/>
              </a:rPr>
              <a:t>Kernel</a:t>
            </a:r>
            <a:r>
              <a:rPr lang="zh-CN" altLang="en-US" dirty="0">
                <a:solidFill>
                  <a:srgbClr val="000000"/>
                </a:solidFill>
                <a:latin typeface="Arial" charset="0"/>
              </a:rPr>
              <a:t>就是他们每个人做的那个事情，这个事情每个人都是同样的做，但是参数可能是不同的，这就是所谓的单指令多数据体系。</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err="1">
                <a:solidFill>
                  <a:srgbClr val="000000"/>
                </a:solidFill>
                <a:latin typeface="Arial" charset="0"/>
              </a:rPr>
              <a:t>WorkI</a:t>
            </a:r>
            <a:r>
              <a:rPr lang="en-US" altLang="zh-CN" dirty="0">
                <a:solidFill>
                  <a:srgbClr val="000000"/>
                </a:solidFill>
                <a:latin typeface="Arial" charset="0"/>
              </a:rPr>
              <a:t> tem</a:t>
            </a:r>
            <a:r>
              <a:rPr lang="zh-CN" altLang="en-US" dirty="0">
                <a:solidFill>
                  <a:srgbClr val="000000"/>
                </a:solidFill>
                <a:latin typeface="Arial" charset="0"/>
              </a:rPr>
              <a:t>：这就是代表硬件上的一个</a:t>
            </a:r>
            <a:r>
              <a:rPr lang="en-US" altLang="zh-CN" dirty="0">
                <a:solidFill>
                  <a:srgbClr val="000000"/>
                </a:solidFill>
                <a:latin typeface="Arial" charset="0"/>
              </a:rPr>
              <a:t>Processing Element</a:t>
            </a:r>
            <a:r>
              <a:rPr lang="zh-CN" altLang="en-US" dirty="0">
                <a:solidFill>
                  <a:srgbClr val="000000"/>
                </a:solidFill>
                <a:latin typeface="Arial" charset="0"/>
              </a:rPr>
              <a:t>，最基本的计算单元。</a:t>
            </a:r>
            <a:endParaRPr lang="zh-CN" altLang="en-US" b="0" i="0" dirty="0">
              <a:solidFill>
                <a:srgbClr val="000000"/>
              </a:solidFill>
              <a:effectLst/>
              <a:latin typeface="Arial"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charset="0"/>
              </a:rPr>
              <a:t>同步相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Events</a:t>
            </a:r>
            <a:r>
              <a:rPr lang="zh-CN" altLang="en-US" dirty="0">
                <a:solidFill>
                  <a:srgbClr val="000000"/>
                </a:solidFill>
                <a:latin typeface="Arial" charset="0"/>
              </a:rPr>
              <a:t>：在这样一个分布式计算的环境中，不同单元之间的同步是一个大问题，</a:t>
            </a:r>
            <a:r>
              <a:rPr lang="en-US" altLang="zh-CN" dirty="0">
                <a:solidFill>
                  <a:srgbClr val="000000"/>
                </a:solidFill>
                <a:latin typeface="Arial" charset="0"/>
              </a:rPr>
              <a:t>event</a:t>
            </a:r>
            <a:r>
              <a:rPr lang="zh-CN" altLang="en-US" dirty="0">
                <a:solidFill>
                  <a:srgbClr val="000000"/>
                </a:solidFill>
                <a:latin typeface="Arial" charset="0"/>
              </a:rPr>
              <a:t>是用来同步</a:t>
            </a:r>
            <a:r>
              <a:rPr lang="zh-CN" altLang="en-US" dirty="0" smtClean="0">
                <a:solidFill>
                  <a:srgbClr val="000000"/>
                </a:solidFill>
                <a:latin typeface="Arial" charset="0"/>
              </a:rPr>
              <a:t>的</a:t>
            </a:r>
            <a:r>
              <a:rPr lang="en-US" altLang="zh-CN" dirty="0" smtClean="0">
                <a:solidFill>
                  <a:srgbClr val="000000"/>
                </a:solidFill>
                <a:latin typeface="Arial" charset="0"/>
              </a:rPr>
              <a:t>.</a:t>
            </a:r>
            <a:endParaRPr lang="zh-CN" altLang="en-US" b="0" i="0" dirty="0">
              <a:solidFill>
                <a:srgbClr val="000000"/>
              </a:solidFill>
              <a:effectLst/>
              <a:latin typeface="Arial"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最後是刪除記事資料的部份，同樣在「</a:t>
            </a:r>
            <a:r>
              <a:rPr lang="en-US" altLang="zh-TW" dirty="0" err="1">
                <a:solidFill>
                  <a:srgbClr val="000000"/>
                </a:solidFill>
                <a:latin typeface="微軟正黑體" panose="020B0604030504040204" pitchFamily="34" charset="-120"/>
                <a:ea typeface="微軟正黑體" panose="020B0604030504040204" pitchFamily="34" charset="-120"/>
              </a:rPr>
              <a:t>MainActivity</a:t>
            </a:r>
            <a:r>
              <a:rPr lang="zh-TW" altLang="en-US" dirty="0">
                <a:solidFill>
                  <a:srgbClr val="000000"/>
                </a:solidFill>
                <a:latin typeface="微軟正黑體" panose="020B0604030504040204" pitchFamily="34" charset="-120"/>
                <a:ea typeface="微軟正黑體" panose="020B0604030504040204" pitchFamily="34" charset="-120"/>
              </a:rPr>
              <a:t>」類別，找到「</a:t>
            </a:r>
            <a:r>
              <a:rPr lang="en-US" altLang="zh-TW" dirty="0" err="1">
                <a:solidFill>
                  <a:srgbClr val="000000"/>
                </a:solidFill>
                <a:latin typeface="微軟正黑體" panose="020B0604030504040204" pitchFamily="34" charset="-120"/>
                <a:ea typeface="微軟正黑體" panose="020B0604030504040204" pitchFamily="34" charset="-120"/>
              </a:rPr>
              <a:t>clickMenuItem</a:t>
            </a:r>
            <a:r>
              <a:rPr lang="zh-TW" altLang="en-US" dirty="0">
                <a:solidFill>
                  <a:srgbClr val="000000"/>
                </a:solidFill>
                <a:latin typeface="微軟正黑體" panose="020B0604030504040204" pitchFamily="34" charset="-120"/>
                <a:ea typeface="微軟正黑體"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platform numbers</a:t>
            </a:r>
            <a:br>
              <a:rPr lang="en-US" sz="1400" dirty="0">
                <a:solidFill>
                  <a:srgbClr val="000000"/>
                </a:solidFill>
                <a:latin typeface="Arial" charset="0"/>
              </a:rPr>
            </a:br>
            <a:r>
              <a:rPr lang="en-US" sz="1400" dirty="0">
                <a:solidFill>
                  <a:srgbClr val="000000"/>
                </a:solidFill>
                <a:latin typeface="Arial" charset="0"/>
              </a:rPr>
              <a:t>  err = </a:t>
            </a:r>
            <a:r>
              <a:rPr lang="en-US" sz="1400" dirty="0" err="1">
                <a:solidFill>
                  <a:srgbClr val="000000"/>
                </a:solidFill>
                <a:latin typeface="Arial" charset="0"/>
              </a:rPr>
              <a:t>clGetPlatformIDs</a:t>
            </a:r>
            <a:r>
              <a:rPr lang="en-US" sz="1400" dirty="0">
                <a:solidFill>
                  <a:srgbClr val="000000"/>
                </a:solidFill>
                <a:latin typeface="Arial" charset="0"/>
              </a:rPr>
              <a:t>(0, 0, &amp;</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a:solidFill>
                  <a:srgbClr val="000000"/>
                </a:solidFill>
                <a:latin typeface="Arial" charset="0"/>
              </a:rPr>
              <a:t> </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platforms</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vector&lt;</a:t>
            </a:r>
            <a:r>
              <a:rPr lang="en-US" sz="1400" dirty="0" err="1">
                <a:solidFill>
                  <a:srgbClr val="000000"/>
                </a:solidFill>
                <a:latin typeface="Arial" charset="0"/>
              </a:rPr>
              <a:t>cl_platform_id</a:t>
            </a:r>
            <a:r>
              <a:rPr lang="en-US" sz="1400" dirty="0">
                <a:solidFill>
                  <a:srgbClr val="000000"/>
                </a:solidFill>
                <a:latin typeface="Arial" charset="0"/>
              </a:rPr>
              <a:t>&gt; platforms(</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err = </a:t>
            </a:r>
            <a:r>
              <a:rPr lang="en-US" sz="1400" dirty="0" err="1">
                <a:solidFill>
                  <a:srgbClr val="000000"/>
                </a:solidFill>
                <a:latin typeface="Arial" charset="0"/>
              </a:rPr>
              <a:t>clGetPlatformIDs</a:t>
            </a:r>
            <a:r>
              <a:rPr lang="en-US" sz="1400" dirty="0">
                <a:solidFill>
                  <a:srgbClr val="000000"/>
                </a:solidFill>
                <a:latin typeface="Arial" charset="0"/>
              </a:rPr>
              <a:t>(</a:t>
            </a:r>
            <a:r>
              <a:rPr lang="en-US" sz="1400" dirty="0" err="1">
                <a:solidFill>
                  <a:srgbClr val="000000"/>
                </a:solidFill>
                <a:latin typeface="Arial" charset="0"/>
              </a:rPr>
              <a:t>num</a:t>
            </a:r>
            <a:r>
              <a:rPr lang="en-US" sz="1400" dirty="0">
                <a:solidFill>
                  <a:srgbClr val="000000"/>
                </a:solidFill>
                <a:latin typeface="Arial" charset="0"/>
              </a:rPr>
              <a:t>, &amp;platforms[0], &amp;</a:t>
            </a:r>
            <a:r>
              <a:rPr lang="en-US" sz="1400" dirty="0" err="1">
                <a:solidFill>
                  <a:srgbClr val="000000"/>
                </a:solidFill>
                <a:latin typeface="Arial" charset="0"/>
              </a:rPr>
              <a:t>num</a:t>
            </a:r>
            <a:r>
              <a:rPr lang="en-US" sz="1400" dirty="0">
                <a:solidFill>
                  <a:srgbClr val="000000"/>
                </a:solidFill>
                <a:latin typeface="Arial" charset="0"/>
              </a:rPr>
              <a:t>);</a:t>
            </a:r>
            <a:endParaRPr lang="en-US" sz="1400" b="0" i="0" dirty="0">
              <a:solidFill>
                <a:srgbClr val="000000"/>
              </a:solidFill>
              <a:effectLst/>
              <a:latin typeface="Arial"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charset="0"/>
              </a:rPr>
              <a:t>在程序开始查询机器所有支持的</a:t>
            </a:r>
            <a:r>
              <a:rPr lang="en-US" altLang="zh-CN" sz="1400" dirty="0">
                <a:solidFill>
                  <a:srgbClr val="000000"/>
                </a:solidFill>
                <a:latin typeface="Arial" charset="0"/>
              </a:rPr>
              <a:t>platform</a:t>
            </a:r>
            <a:r>
              <a:rPr lang="zh-CN" altLang="en-US" sz="1400" dirty="0">
                <a:solidFill>
                  <a:srgbClr val="000000"/>
                </a:solidFill>
                <a:latin typeface="Arial" charset="0"/>
              </a:rPr>
              <a:t>，再根据情况选择一个合适的</a:t>
            </a:r>
            <a:r>
              <a:rPr lang="en-US" altLang="zh-CN" sz="1400" dirty="0" err="1">
                <a:solidFill>
                  <a:srgbClr val="000000"/>
                </a:solidFill>
                <a:latin typeface="Arial" charset="0"/>
              </a:rPr>
              <a:t>paltform</a:t>
            </a:r>
            <a:r>
              <a:rPr lang="zh-CN" altLang="en-US" sz="1400" dirty="0" smtClean="0">
                <a:solidFill>
                  <a:srgbClr val="000000"/>
                </a:solidFill>
                <a:latin typeface="Arial"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charset="0"/>
              </a:rPr>
              <a:t>2. </a:t>
            </a:r>
            <a:r>
              <a:rPr lang="zh-CN" altLang="en-US" sz="1400" dirty="0" smtClean="0">
                <a:solidFill>
                  <a:srgbClr val="000000"/>
                </a:solidFill>
                <a:latin typeface="Arial" charset="0"/>
              </a:rPr>
              <a:t>查</a:t>
            </a:r>
            <a:r>
              <a:rPr lang="zh-CN" altLang="en-US" sz="1400" dirty="0">
                <a:solidFill>
                  <a:srgbClr val="000000"/>
                </a:solidFill>
                <a:latin typeface="Arial" charset="0"/>
              </a:rPr>
              <a:t>询</a:t>
            </a:r>
            <a:r>
              <a:rPr lang="en-US" sz="1400" dirty="0">
                <a:solidFill>
                  <a:srgbClr val="000000"/>
                </a:solidFill>
                <a:latin typeface="Arial" charset="0"/>
              </a:rPr>
              <a:t>device</a:t>
            </a:r>
            <a:r>
              <a:rPr lang="zh-CN" altLang="en-US" sz="1400" dirty="0">
                <a:solidFill>
                  <a:srgbClr val="000000"/>
                </a:solidFill>
                <a:latin typeface="Arial" charset="0"/>
              </a:rPr>
              <a:t>信息（在程序中这一步是可以不做的，但是可以用来判断</a:t>
            </a:r>
            <a:r>
              <a:rPr lang="en-US" sz="1400" dirty="0">
                <a:solidFill>
                  <a:srgbClr val="000000"/>
                </a:solidFill>
                <a:latin typeface="Arial" charset="0"/>
              </a:rPr>
              <a:t>platform</a:t>
            </a:r>
            <a:r>
              <a:rPr lang="zh-CN" altLang="en-US" sz="1400" dirty="0">
                <a:solidFill>
                  <a:srgbClr val="000000"/>
                </a:solidFill>
                <a:latin typeface="Arial" charset="0"/>
              </a:rPr>
              <a:t>的计算能力）</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get device </a:t>
            </a:r>
            <a:r>
              <a:rPr lang="en-US" sz="1400" dirty="0" err="1">
                <a:solidFill>
                  <a:srgbClr val="000000"/>
                </a:solidFill>
                <a:latin typeface="Arial" charset="0"/>
              </a:rPr>
              <a:t>num</a:t>
            </a:r>
            <a:endParaRPr lang="en-US" sz="1400" dirty="0">
              <a:solidFill>
                <a:srgbClr val="000000"/>
              </a:solidFill>
              <a:latin typeface="Arial" charset="0"/>
            </a:endParaRPr>
          </a:p>
          <a:p>
            <a:r>
              <a:rPr lang="en-US" sz="1400" dirty="0" smtClean="0">
                <a:solidFill>
                  <a:srgbClr val="000000"/>
                </a:solidFill>
                <a:latin typeface="Arial" charset="0"/>
              </a:rPr>
              <a:t>  err=</a:t>
            </a:r>
            <a:r>
              <a:rPr lang="en-US" sz="1400" dirty="0" err="1" smtClean="0">
                <a:solidFill>
                  <a:srgbClr val="000000"/>
                </a:solidFill>
                <a:latin typeface="Arial" charset="0"/>
              </a:rPr>
              <a:t>clGetDeviceIDs</a:t>
            </a:r>
            <a:r>
              <a:rPr lang="en-US" sz="1400" dirty="0" smtClean="0">
                <a:solidFill>
                  <a:srgbClr val="000000"/>
                </a:solidFill>
                <a:latin typeface="Arial" charset="0"/>
              </a:rPr>
              <a:t>(platforms[0</a:t>
            </a:r>
            <a:r>
              <a:rPr lang="en-US" sz="1400" dirty="0">
                <a:solidFill>
                  <a:srgbClr val="000000"/>
                </a:solidFill>
                <a:latin typeface="Arial" charset="0"/>
              </a:rPr>
              <a:t>],CL_DEVICE_TYPE_ALL,0,0,&amp;num);</a:t>
            </a:r>
            <a:br>
              <a:rPr lang="en-US" sz="1400" dirty="0">
                <a:solidFill>
                  <a:srgbClr val="000000"/>
                </a:solidFill>
                <a:latin typeface="Arial" charset="0"/>
              </a:rPr>
            </a:br>
            <a:r>
              <a:rPr lang="en-US" sz="1400" dirty="0">
                <a:solidFill>
                  <a:srgbClr val="000000"/>
                </a:solidFill>
                <a:latin typeface="Arial" charset="0"/>
              </a:rPr>
              <a:t>  vector&lt;</a:t>
            </a:r>
            <a:r>
              <a:rPr lang="en-US" sz="1400" dirty="0" err="1">
                <a:solidFill>
                  <a:srgbClr val="000000"/>
                </a:solidFill>
                <a:latin typeface="Arial" charset="0"/>
              </a:rPr>
              <a:t>cl_device_id</a:t>
            </a:r>
            <a:r>
              <a:rPr lang="en-US" sz="1400" dirty="0">
                <a:solidFill>
                  <a:srgbClr val="000000"/>
                </a:solidFill>
                <a:latin typeface="Arial" charset="0"/>
              </a:rPr>
              <a:t>&gt; did(</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device</a:t>
            </a:r>
            <a:br>
              <a:rPr lang="en-US" sz="1400" dirty="0">
                <a:solidFill>
                  <a:srgbClr val="000000"/>
                </a:solidFill>
                <a:latin typeface="Arial" charset="0"/>
              </a:rPr>
            </a:br>
            <a:r>
              <a:rPr lang="en-US" sz="1400" dirty="0">
                <a:solidFill>
                  <a:srgbClr val="000000"/>
                </a:solidFill>
                <a:latin typeface="Arial" charset="0"/>
              </a:rPr>
              <a:t>  err=</a:t>
            </a:r>
            <a:r>
              <a:rPr lang="en-US" sz="1400" dirty="0" err="1">
                <a:solidFill>
                  <a:srgbClr val="000000"/>
                </a:solidFill>
                <a:latin typeface="Arial" charset="0"/>
              </a:rPr>
              <a:t>clGetDeviceIDs</a:t>
            </a:r>
            <a:r>
              <a:rPr lang="en-US" sz="1400" dirty="0">
                <a:solidFill>
                  <a:srgbClr val="000000"/>
                </a:solidFill>
                <a:latin typeface="Arial" charset="0"/>
              </a:rPr>
              <a:t>(platforms[0],CL_DEVICE_TYPE_ALL,</a:t>
            </a:r>
            <a:r>
              <a:rPr lang="en-US" sz="1400" dirty="0" err="1">
                <a:solidFill>
                  <a:srgbClr val="000000"/>
                </a:solidFill>
                <a:latin typeface="Arial" charset="0"/>
              </a:rPr>
              <a:t>num</a:t>
            </a:r>
            <a:r>
              <a:rPr lang="en-US" sz="1400" dirty="0">
                <a:solidFill>
                  <a:srgbClr val="000000"/>
                </a:solidFill>
                <a:latin typeface="Arial" charset="0"/>
              </a:rPr>
              <a:t>,&amp;did[0],&amp;</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device info</a:t>
            </a:r>
            <a:endParaRPr lang="en-US" sz="1400" dirty="0">
              <a:solidFill>
                <a:srgbClr val="000000"/>
              </a:solidFill>
              <a:latin typeface="Arial" charset="0"/>
            </a:endParaRPr>
          </a:p>
          <a:p>
            <a:r>
              <a:rPr lang="en-US" sz="1400" dirty="0">
                <a:solidFill>
                  <a:srgbClr val="000000"/>
                </a:solidFill>
                <a:latin typeface="Arial" charset="0"/>
              </a:rPr>
              <a:t> </a:t>
            </a:r>
            <a:r>
              <a:rPr lang="en-US" sz="1400" dirty="0" smtClean="0">
                <a:solidFill>
                  <a:srgbClr val="000000"/>
                </a:solidFill>
                <a:latin typeface="Arial" charset="0"/>
              </a:rPr>
              <a:t> </a:t>
            </a:r>
            <a:r>
              <a:rPr lang="en-US" sz="1400" dirty="0" err="1" smtClean="0">
                <a:solidFill>
                  <a:srgbClr val="000000"/>
                </a:solidFill>
                <a:latin typeface="Arial" charset="0"/>
              </a:rPr>
              <a:t>clGetDeviceInfo</a:t>
            </a:r>
            <a:r>
              <a:rPr lang="en-US" sz="1400" dirty="0">
                <a:solidFill>
                  <a:srgbClr val="000000"/>
                </a:solidFill>
                <a:latin typeface="Arial" charset="0"/>
              </a:rPr>
              <a:t>（...）</a:t>
            </a:r>
            <a:endParaRPr lang="en-US" sz="1400" dirty="0">
              <a:solidFill>
                <a:srgbClr val="000000"/>
              </a:solidFill>
              <a:latin typeface="Arial" charset="0"/>
            </a:endParaRPr>
          </a:p>
          <a:p>
            <a:r>
              <a:rPr lang="zh-CN" altLang="en-US" sz="1400" dirty="0" smtClean="0">
                <a:solidFill>
                  <a:srgbClr val="000000"/>
                </a:solidFill>
                <a:latin typeface="Arial" charset="0"/>
              </a:rPr>
              <a:t>以</a:t>
            </a:r>
            <a:r>
              <a:rPr lang="zh-CN" altLang="en-US" sz="1400" dirty="0">
                <a:solidFill>
                  <a:srgbClr val="000000"/>
                </a:solidFill>
                <a:latin typeface="Arial" charset="0"/>
              </a:rPr>
              <a:t>上代码可以获取某个</a:t>
            </a:r>
            <a:r>
              <a:rPr lang="en-US" sz="1400" dirty="0">
                <a:solidFill>
                  <a:srgbClr val="000000"/>
                </a:solidFill>
                <a:latin typeface="Arial" charset="0"/>
              </a:rPr>
              <a:t>platform</a:t>
            </a:r>
            <a:r>
              <a:rPr lang="zh-CN" altLang="en-US" sz="1400" dirty="0">
                <a:solidFill>
                  <a:srgbClr val="000000"/>
                </a:solidFill>
                <a:latin typeface="Arial" charset="0"/>
              </a:rPr>
              <a:t>下的所有支持的</a:t>
            </a:r>
            <a:r>
              <a:rPr lang="en-US" sz="1400" dirty="0">
                <a:solidFill>
                  <a:srgbClr val="000000"/>
                </a:solidFill>
                <a:latin typeface="Arial" charset="0"/>
              </a:rPr>
              <a:t>device（</a:t>
            </a:r>
            <a:r>
              <a:rPr lang="zh-CN" altLang="en-US" sz="1400" dirty="0">
                <a:solidFill>
                  <a:srgbClr val="000000"/>
                </a:solidFill>
                <a:latin typeface="Arial" charset="0"/>
              </a:rPr>
              <a:t>这里和下面都特指</a:t>
            </a:r>
            <a:r>
              <a:rPr lang="en-US" sz="1400" dirty="0">
                <a:solidFill>
                  <a:srgbClr val="000000"/>
                </a:solidFill>
                <a:latin typeface="Arial" charset="0"/>
              </a:rPr>
              <a:t>compute device，</a:t>
            </a:r>
            <a:r>
              <a:rPr lang="zh-CN" altLang="en-US" sz="1400" dirty="0">
                <a:solidFill>
                  <a:srgbClr val="000000"/>
                </a:solidFill>
                <a:latin typeface="Arial" charset="0"/>
              </a:rPr>
              <a:t>因为在</a:t>
            </a:r>
            <a:r>
              <a:rPr lang="en-US" sz="1400" dirty="0">
                <a:solidFill>
                  <a:srgbClr val="000000"/>
                </a:solidFill>
                <a:latin typeface="Arial" charset="0"/>
              </a:rPr>
              <a:t>pc</a:t>
            </a:r>
            <a:r>
              <a:rPr lang="zh-CN" altLang="en-US" sz="1400" dirty="0">
                <a:solidFill>
                  <a:srgbClr val="000000"/>
                </a:solidFill>
                <a:latin typeface="Arial" charset="0"/>
              </a:rPr>
              <a:t>下</a:t>
            </a:r>
            <a:r>
              <a:rPr lang="en-US" sz="1400" dirty="0">
                <a:solidFill>
                  <a:srgbClr val="000000"/>
                </a:solidFill>
                <a:latin typeface="Arial" charset="0"/>
              </a:rPr>
              <a:t>host device</a:t>
            </a:r>
            <a:r>
              <a:rPr lang="zh-CN" altLang="en-US" sz="1400" dirty="0">
                <a:solidFill>
                  <a:srgbClr val="000000"/>
                </a:solidFill>
                <a:latin typeface="Arial" charset="0"/>
              </a:rPr>
              <a:t>一定是你的</a:t>
            </a:r>
            <a:r>
              <a:rPr lang="en-US" sz="1400" dirty="0">
                <a:solidFill>
                  <a:srgbClr val="000000"/>
                </a:solidFill>
                <a:latin typeface="Arial" charset="0"/>
              </a:rPr>
              <a:t>CPU</a:t>
            </a:r>
            <a:r>
              <a:rPr lang="zh-CN" altLang="en-US" sz="1400" dirty="0">
                <a:solidFill>
                  <a:srgbClr val="000000"/>
                </a:solidFill>
                <a:latin typeface="Arial" charset="0"/>
              </a:rPr>
              <a:t>了）</a:t>
            </a:r>
            <a:endParaRPr lang="zh-CN" altLang="en-US" sz="1400" dirty="0">
              <a:solidFill>
                <a:srgbClr val="000000"/>
              </a:solidFill>
              <a:latin typeface="Arial" charset="0"/>
            </a:endParaRPr>
          </a:p>
          <a:p>
            <a:r>
              <a:rPr lang="zh-CN" altLang="en-US" sz="1400" dirty="0">
                <a:solidFill>
                  <a:srgbClr val="000000"/>
                </a:solidFill>
                <a:latin typeface="Arial" charset="0"/>
              </a:rPr>
              <a:t> 这些有助于你判断用哪个</a:t>
            </a:r>
            <a:r>
              <a:rPr lang="en-US" sz="1400" dirty="0">
                <a:solidFill>
                  <a:srgbClr val="000000"/>
                </a:solidFill>
                <a:latin typeface="Arial" charset="0"/>
              </a:rPr>
              <a:t>platform</a:t>
            </a:r>
            <a:r>
              <a:rPr lang="zh-CN" altLang="en-US" sz="1400" dirty="0">
                <a:solidFill>
                  <a:srgbClr val="000000"/>
                </a:solidFill>
                <a:latin typeface="Arial" charset="0"/>
              </a:rPr>
              <a:t>的计算能力更强</a:t>
            </a:r>
            <a:endParaRPr lang="zh-CN" altLang="en-US" sz="1400" b="0" i="0" dirty="0">
              <a:solidFill>
                <a:srgbClr val="000000"/>
              </a:solidFill>
              <a:effectLst/>
              <a:latin typeface="Arial"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charset="0"/>
              </a:rPr>
              <a:t>3. </a:t>
            </a:r>
            <a:r>
              <a:rPr lang="zh-CN" altLang="en-US" sz="1400" dirty="0" smtClean="0">
                <a:solidFill>
                  <a:srgbClr val="000000"/>
                </a:solidFill>
                <a:latin typeface="Arial" charset="0"/>
              </a:rPr>
              <a:t>选</a:t>
            </a:r>
            <a:r>
              <a:rPr lang="zh-CN" altLang="en-US" sz="1400" dirty="0">
                <a:solidFill>
                  <a:srgbClr val="000000"/>
                </a:solidFill>
                <a:latin typeface="Arial" charset="0"/>
              </a:rPr>
              <a:t>定一个</a:t>
            </a:r>
            <a:r>
              <a:rPr lang="en-US" sz="1400" dirty="0">
                <a:solidFill>
                  <a:srgbClr val="000000"/>
                </a:solidFill>
                <a:latin typeface="Arial" charset="0"/>
              </a:rPr>
              <a:t>platform，</a:t>
            </a:r>
            <a:r>
              <a:rPr lang="zh-CN" altLang="en-US" sz="1400" dirty="0">
                <a:solidFill>
                  <a:srgbClr val="000000"/>
                </a:solidFill>
                <a:latin typeface="Arial" charset="0"/>
              </a:rPr>
              <a:t>创建</a:t>
            </a:r>
            <a:r>
              <a:rPr lang="en-US" sz="1400" dirty="0">
                <a:solidFill>
                  <a:srgbClr val="000000"/>
                </a:solidFill>
                <a:latin typeface="Arial" charset="0"/>
              </a:rPr>
              <a:t>context（</a:t>
            </a:r>
            <a:r>
              <a:rPr lang="zh-CN" altLang="en-US" sz="1400" dirty="0">
                <a:solidFill>
                  <a:srgbClr val="000000"/>
                </a:solidFill>
                <a:latin typeface="Arial" charset="0"/>
              </a:rPr>
              <a:t>设备上下文）</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set property with certain platform </a:t>
            </a:r>
            <a:r>
              <a:rPr lang="en-US" sz="1400" dirty="0" err="1">
                <a:solidFill>
                  <a:srgbClr val="000000"/>
                </a:solidFill>
                <a:latin typeface="Arial" charset="0"/>
              </a:rPr>
              <a:t>cl_context_properties</a:t>
            </a:r>
            <a:r>
              <a:rPr lang="en-US" sz="1400" dirty="0">
                <a:solidFill>
                  <a:srgbClr val="000000"/>
                </a:solidFill>
                <a:latin typeface="Arial" charset="0"/>
              </a:rPr>
              <a:t> prop[] = { CL_CONTEXT_PLATFORM, </a:t>
            </a:r>
            <a:r>
              <a:rPr lang="en-US" sz="1400" dirty="0" err="1">
                <a:solidFill>
                  <a:srgbClr val="000000"/>
                </a:solidFill>
                <a:latin typeface="Arial" charset="0"/>
              </a:rPr>
              <a:t>reinterpret_cast</a:t>
            </a:r>
            <a:r>
              <a:rPr lang="en-US" sz="1400" dirty="0">
                <a:solidFill>
                  <a:srgbClr val="000000"/>
                </a:solidFill>
                <a:latin typeface="Arial" charset="0"/>
              </a:rPr>
              <a:t>&lt;</a:t>
            </a:r>
            <a:r>
              <a:rPr lang="en-US" sz="1400" dirty="0" err="1">
                <a:solidFill>
                  <a:srgbClr val="000000"/>
                </a:solidFill>
                <a:latin typeface="Arial" charset="0"/>
              </a:rPr>
              <a:t>cl_context_properties</a:t>
            </a:r>
            <a:r>
              <a:rPr lang="en-US" sz="1400" dirty="0">
                <a:solidFill>
                  <a:srgbClr val="000000"/>
                </a:solidFill>
                <a:latin typeface="Arial" charset="0"/>
              </a:rPr>
              <a:t>&gt;(platforms[0]), 0 };</a:t>
            </a:r>
            <a:endParaRPr lang="en-US" sz="1400" dirty="0">
              <a:solidFill>
                <a:srgbClr val="000000"/>
              </a:solidFill>
              <a:latin typeface="Arial" charset="0"/>
            </a:endParaRPr>
          </a:p>
          <a:p>
            <a:r>
              <a:rPr lang="en-US" sz="1400" dirty="0">
                <a:solidFill>
                  <a:srgbClr val="000000"/>
                </a:solidFill>
                <a:latin typeface="Arial" charset="0"/>
              </a:rPr>
              <a:t> </a:t>
            </a:r>
            <a:r>
              <a:rPr lang="en-US" sz="1400" dirty="0" err="1">
                <a:solidFill>
                  <a:srgbClr val="000000"/>
                </a:solidFill>
                <a:latin typeface="Arial" charset="0"/>
              </a:rPr>
              <a:t>cl_context</a:t>
            </a:r>
            <a:r>
              <a:rPr lang="en-US" sz="1400" dirty="0">
                <a:solidFill>
                  <a:srgbClr val="000000"/>
                </a:solidFill>
                <a:latin typeface="Arial" charset="0"/>
              </a:rPr>
              <a:t> context = </a:t>
            </a:r>
            <a:r>
              <a:rPr lang="en-US" sz="1400" dirty="0" err="1">
                <a:solidFill>
                  <a:srgbClr val="000000"/>
                </a:solidFill>
                <a:latin typeface="Arial" charset="0"/>
              </a:rPr>
              <a:t>clCreateContextFromType</a:t>
            </a:r>
            <a:r>
              <a:rPr lang="en-US" sz="1400" dirty="0">
                <a:solidFill>
                  <a:srgbClr val="000000"/>
                </a:solidFill>
                <a:latin typeface="Arial" charset="0"/>
              </a:rPr>
              <a:t>(prop, CL_DEVICE_TYPE_ALL, NULL, NULL, &amp;err);</a:t>
            </a:r>
            <a:endParaRPr lang="en-US" sz="1400" dirty="0">
              <a:solidFill>
                <a:srgbClr val="000000"/>
              </a:solidFill>
              <a:latin typeface="Arial" charset="0"/>
            </a:endParaRPr>
          </a:p>
          <a:p>
            <a:r>
              <a:rPr lang="zh-CN" altLang="en-US" sz="1400" dirty="0" smtClean="0">
                <a:solidFill>
                  <a:srgbClr val="000000"/>
                </a:solidFill>
                <a:latin typeface="Arial" charset="0"/>
              </a:rPr>
              <a:t>上</a:t>
            </a:r>
            <a:r>
              <a:rPr lang="zh-CN" altLang="en-US" sz="1400" dirty="0">
                <a:solidFill>
                  <a:srgbClr val="000000"/>
                </a:solidFill>
                <a:latin typeface="Arial" charset="0"/>
              </a:rPr>
              <a:t>面代码首先使用你选定的那个</a:t>
            </a:r>
            <a:r>
              <a:rPr lang="en-US" sz="1400" dirty="0" err="1">
                <a:solidFill>
                  <a:srgbClr val="000000"/>
                </a:solidFill>
                <a:latin typeface="Arial" charset="0"/>
              </a:rPr>
              <a:t>paltform</a:t>
            </a:r>
            <a:r>
              <a:rPr lang="zh-CN" altLang="en-US" sz="1400" dirty="0">
                <a:solidFill>
                  <a:srgbClr val="000000"/>
                </a:solidFill>
                <a:latin typeface="Arial" charset="0"/>
              </a:rPr>
              <a:t>设置</a:t>
            </a:r>
            <a:r>
              <a:rPr lang="en-US" sz="1400" dirty="0">
                <a:solidFill>
                  <a:srgbClr val="000000"/>
                </a:solidFill>
                <a:latin typeface="Arial" charset="0"/>
              </a:rPr>
              <a:t>context</a:t>
            </a:r>
            <a:r>
              <a:rPr lang="zh-CN" altLang="en-US" sz="1400" dirty="0">
                <a:solidFill>
                  <a:srgbClr val="000000"/>
                </a:solidFill>
                <a:latin typeface="Arial" charset="0"/>
              </a:rPr>
              <a:t>属性，然后利用这个属性创建</a:t>
            </a:r>
            <a:r>
              <a:rPr lang="en-US" sz="1400" dirty="0" err="1">
                <a:solidFill>
                  <a:srgbClr val="000000"/>
                </a:solidFill>
                <a:latin typeface="Arial" charset="0"/>
              </a:rPr>
              <a:t>context。context</a:t>
            </a:r>
            <a:r>
              <a:rPr lang="zh-CN" altLang="en-US" sz="1400" dirty="0">
                <a:solidFill>
                  <a:srgbClr val="000000"/>
                </a:solidFill>
                <a:latin typeface="Arial" charset="0"/>
              </a:rPr>
              <a:t>被成功创建好之后，你的</a:t>
            </a:r>
            <a:r>
              <a:rPr lang="en-US" sz="1400" dirty="0">
                <a:solidFill>
                  <a:srgbClr val="000000"/>
                </a:solidFill>
                <a:latin typeface="Arial" charset="0"/>
              </a:rPr>
              <a:t>CL</a:t>
            </a:r>
            <a:r>
              <a:rPr lang="zh-CN" altLang="en-US" sz="1400" dirty="0">
                <a:solidFill>
                  <a:srgbClr val="000000"/>
                </a:solidFill>
                <a:latin typeface="Arial" charset="0"/>
              </a:rPr>
              <a:t>工作环境就等于被搭建出来了，</a:t>
            </a:r>
            <a:r>
              <a:rPr lang="en-US" sz="1400" dirty="0">
                <a:solidFill>
                  <a:srgbClr val="000000"/>
                </a:solidFill>
                <a:latin typeface="Arial" charset="0"/>
              </a:rPr>
              <a:t>CL_DEVICE_TYPE_ALL</a:t>
            </a:r>
            <a:r>
              <a:rPr lang="zh-CN" altLang="en-US" sz="1400" dirty="0">
                <a:solidFill>
                  <a:srgbClr val="000000"/>
                </a:solidFill>
                <a:latin typeface="Arial" charset="0"/>
              </a:rPr>
              <a:t>意味着你把这个</a:t>
            </a:r>
            <a:r>
              <a:rPr lang="en-US" sz="1400" dirty="0">
                <a:solidFill>
                  <a:srgbClr val="000000"/>
                </a:solidFill>
                <a:latin typeface="Arial" charset="0"/>
              </a:rPr>
              <a:t>platform</a:t>
            </a:r>
            <a:r>
              <a:rPr lang="zh-CN" altLang="en-US" sz="1400" dirty="0">
                <a:solidFill>
                  <a:srgbClr val="000000"/>
                </a:solidFill>
                <a:latin typeface="Arial" charset="0"/>
              </a:rPr>
              <a:t>下所有支持的设备都连接进入这个</a:t>
            </a:r>
            <a:r>
              <a:rPr lang="en-US" sz="1400" dirty="0">
                <a:solidFill>
                  <a:srgbClr val="000000"/>
                </a:solidFill>
                <a:latin typeface="Arial" charset="0"/>
              </a:rPr>
              <a:t>context</a:t>
            </a:r>
            <a:r>
              <a:rPr lang="zh-CN" altLang="en-US" sz="1400" dirty="0">
                <a:solidFill>
                  <a:srgbClr val="000000"/>
                </a:solidFill>
                <a:latin typeface="Arial" charset="0"/>
              </a:rPr>
              <a:t>作为</a:t>
            </a:r>
            <a:r>
              <a:rPr lang="en-US" sz="1400" dirty="0">
                <a:solidFill>
                  <a:srgbClr val="000000"/>
                </a:solidFill>
                <a:latin typeface="Arial" charset="0"/>
              </a:rPr>
              <a:t>compute device。</a:t>
            </a:r>
            <a:endParaRPr lang="en-US" sz="1400" b="0" i="0" dirty="0">
              <a:solidFill>
                <a:srgbClr val="000000"/>
              </a:solidFill>
              <a:effectLst/>
              <a:latin typeface="Arial"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charset="0"/>
              </a:rPr>
              <a:t>4. </a:t>
            </a:r>
            <a:r>
              <a:rPr lang="zh-CN" altLang="en-US" sz="1400" dirty="0" smtClean="0">
                <a:solidFill>
                  <a:srgbClr val="000000"/>
                </a:solidFill>
                <a:latin typeface="Arial" charset="0"/>
              </a:rPr>
              <a:t>为</a:t>
            </a:r>
            <a:r>
              <a:rPr lang="zh-CN" altLang="en-US" sz="1400" dirty="0">
                <a:solidFill>
                  <a:srgbClr val="000000"/>
                </a:solidFill>
                <a:latin typeface="Arial" charset="0"/>
              </a:rPr>
              <a:t>每个</a:t>
            </a:r>
            <a:r>
              <a:rPr lang="en-US" sz="1400" dirty="0">
                <a:solidFill>
                  <a:srgbClr val="000000"/>
                </a:solidFill>
                <a:latin typeface="Arial" charset="0"/>
              </a:rPr>
              <a:t>device</a:t>
            </a:r>
            <a:r>
              <a:rPr lang="zh-CN" altLang="en-US" sz="1400" dirty="0">
                <a:solidFill>
                  <a:srgbClr val="000000"/>
                </a:solidFill>
                <a:latin typeface="Arial" charset="0"/>
              </a:rPr>
              <a:t>创建</a:t>
            </a:r>
            <a:r>
              <a:rPr lang="en-US" sz="1400" dirty="0" err="1">
                <a:solidFill>
                  <a:srgbClr val="000000"/>
                </a:solidFill>
                <a:latin typeface="Arial" charset="0"/>
              </a:rPr>
              <a:t>commandQueue。command</a:t>
            </a:r>
            <a:r>
              <a:rPr lang="en-US" sz="1400" dirty="0">
                <a:solidFill>
                  <a:srgbClr val="000000"/>
                </a:solidFill>
                <a:latin typeface="Arial" charset="0"/>
              </a:rPr>
              <a:t> queue</a:t>
            </a:r>
            <a:r>
              <a:rPr lang="zh-CN" altLang="en-US" sz="1400" dirty="0">
                <a:solidFill>
                  <a:srgbClr val="000000"/>
                </a:solidFill>
                <a:latin typeface="Arial" charset="0"/>
              </a:rPr>
              <a:t>是像每个</a:t>
            </a:r>
            <a:r>
              <a:rPr lang="en-US" sz="1400" dirty="0">
                <a:solidFill>
                  <a:srgbClr val="000000"/>
                </a:solidFill>
                <a:latin typeface="Arial" charset="0"/>
              </a:rPr>
              <a:t>device</a:t>
            </a:r>
            <a:r>
              <a:rPr lang="zh-CN" altLang="en-US" sz="1400" dirty="0">
                <a:solidFill>
                  <a:srgbClr val="000000"/>
                </a:solidFill>
                <a:latin typeface="Arial" charset="0"/>
              </a:rPr>
              <a:t>发送指令的信使。</a:t>
            </a:r>
            <a:endParaRPr lang="zh-CN" altLang="en-US" sz="1400" dirty="0">
              <a:solidFill>
                <a:srgbClr val="000000"/>
              </a:solidFill>
              <a:latin typeface="Arial" charset="0"/>
            </a:endParaRPr>
          </a:p>
          <a:p>
            <a:r>
              <a:rPr lang="zh-CN" altLang="en-US" sz="1400" dirty="0">
                <a:solidFill>
                  <a:srgbClr val="000000"/>
                </a:solidFill>
                <a:latin typeface="Arial" charset="0"/>
              </a:rPr>
              <a:t>   </a:t>
            </a:r>
            <a:r>
              <a:rPr lang="en-US" sz="1400" dirty="0" err="1">
                <a:solidFill>
                  <a:srgbClr val="000000"/>
                </a:solidFill>
                <a:latin typeface="Arial" charset="0"/>
              </a:rPr>
              <a:t>cqueue</a:t>
            </a:r>
            <a:r>
              <a:rPr lang="en-US" sz="1400" dirty="0">
                <a:solidFill>
                  <a:srgbClr val="000000"/>
                </a:solidFill>
                <a:latin typeface="Arial" charset="0"/>
              </a:rPr>
              <a:t>[</a:t>
            </a:r>
            <a:r>
              <a:rPr lang="en-US" sz="1400" dirty="0" err="1">
                <a:solidFill>
                  <a:srgbClr val="000000"/>
                </a:solidFill>
                <a:latin typeface="Arial" charset="0"/>
              </a:rPr>
              <a:t>i</a:t>
            </a:r>
            <a:r>
              <a:rPr lang="en-US" sz="1400" dirty="0">
                <a:solidFill>
                  <a:srgbClr val="000000"/>
                </a:solidFill>
                <a:latin typeface="Arial" charset="0"/>
              </a:rPr>
              <a:t>] = </a:t>
            </a:r>
            <a:r>
              <a:rPr lang="en-US" sz="1400" dirty="0" err="1">
                <a:solidFill>
                  <a:srgbClr val="000000"/>
                </a:solidFill>
                <a:latin typeface="Arial" charset="0"/>
              </a:rPr>
              <a:t>clCreateCommandQueue</a:t>
            </a:r>
            <a:r>
              <a:rPr lang="en-US" sz="1400" dirty="0">
                <a:solidFill>
                  <a:srgbClr val="000000"/>
                </a:solidFill>
                <a:latin typeface="Arial" charset="0"/>
              </a:rPr>
              <a:t>(context, did[0], 0, 0);</a:t>
            </a:r>
            <a:endParaRPr lang="en-US" sz="1400" b="0" i="0" dirty="0">
              <a:solidFill>
                <a:srgbClr val="000000"/>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processViews</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方法，參考下列的程式碼，加入取得顯示照片</a:t>
            </a:r>
            <a:r>
              <a:rPr lang="en-US" dirty="0" err="1">
                <a:solidFill>
                  <a:srgbClr val="000000"/>
                </a:solidFill>
                <a:latin typeface="微軟正黑體" panose="020B0604030504040204" pitchFamily="34" charset="-120"/>
                <a:ea typeface="微軟正黑體" panose="020B0604030504040204" pitchFamily="34" charset="-120"/>
              </a:rPr>
              <a:t>ImageView</a:t>
            </a:r>
            <a:r>
              <a:rPr lang="zh-CN" altLang="en-US" dirty="0">
                <a:solidFill>
                  <a:srgbClr val="000000"/>
                </a:solidFill>
                <a:latin typeface="微軟正黑體" panose="020B0604030504040204" pitchFamily="34" charset="-120"/>
                <a:ea typeface="微軟正黑體"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」類別，找到「</a:t>
            </a:r>
            <a:r>
              <a:rPr lang="en-US" altLang="zh-TW" dirty="0" err="1">
                <a:solidFill>
                  <a:srgbClr val="000000"/>
                </a:solidFill>
                <a:latin typeface="微軟正黑體" panose="020B0604030504040204" pitchFamily="34" charset="-120"/>
                <a:ea typeface="微軟正黑體" panose="020B0604030504040204" pitchFamily="34" charset="-120"/>
              </a:rPr>
              <a:t>clickFunction</a:t>
            </a:r>
            <a:r>
              <a:rPr lang="zh-TW" altLang="en-US" dirty="0">
                <a:solidFill>
                  <a:srgbClr val="000000"/>
                </a:solidFill>
                <a:latin typeface="微軟正黑體" panose="020B0604030504040204" pitchFamily="34" charset="-120"/>
                <a:ea typeface="微軟正黑體"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」類別，新增覆寫「</a:t>
            </a:r>
            <a:r>
              <a:rPr lang="en-US" altLang="zh-TW" dirty="0" err="1">
                <a:solidFill>
                  <a:srgbClr val="000000"/>
                </a:solidFill>
                <a:latin typeface="微軟正黑體" panose="020B0604030504040204" pitchFamily="34" charset="-120"/>
                <a:ea typeface="微軟正黑體" panose="020B0604030504040204" pitchFamily="34" charset="-120"/>
              </a:rPr>
              <a:t>onResume</a:t>
            </a:r>
            <a:r>
              <a:rPr lang="zh-TW" altLang="en-US" dirty="0">
                <a:solidFill>
                  <a:srgbClr val="000000"/>
                </a:solidFill>
                <a:latin typeface="微軟正黑體" panose="020B0604030504040204" pitchFamily="34" charset="-120"/>
                <a:ea typeface="微軟正黑體"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如果應用程式需要執行錄音的工作，使用宣告在「</a:t>
            </a:r>
            <a:r>
              <a:rPr lang="en-US" dirty="0" err="1">
                <a:solidFill>
                  <a:srgbClr val="000000"/>
                </a:solidFill>
                <a:latin typeface="微軟正黑體" panose="020B0604030504040204" pitchFamily="34" charset="-120"/>
                <a:ea typeface="微軟正黑體" panose="020B0604030504040204" pitchFamily="34" charset="-120"/>
              </a:rPr>
              <a:t>android.media</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MediaRecorder</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err="1">
                <a:solidFill>
                  <a:srgbClr val="000000"/>
                </a:solidFill>
                <a:latin typeface="微軟正黑體" panose="020B0604030504040204" pitchFamily="34" charset="-120"/>
                <a:ea typeface="微軟正黑體" panose="020B0604030504040204" pitchFamily="34" charset="-120"/>
              </a:rPr>
              <a:t>setAudioSource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 </a:t>
            </a:r>
            <a:r>
              <a:rPr lang="zh-CN" altLang="en-US" dirty="0">
                <a:solidFill>
                  <a:srgbClr val="000000"/>
                </a:solidFill>
                <a:latin typeface="微軟正黑體" panose="020B0604030504040204" pitchFamily="34" charset="-120"/>
                <a:ea typeface="微軟正黑體" panose="020B0604030504040204" pitchFamily="34" charset="-120"/>
              </a:rPr>
              <a:t>設定錄音來源，必須在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方法之前呼叫。設定為「</a:t>
            </a:r>
            <a:r>
              <a:rPr lang="en-US" dirty="0" err="1">
                <a:solidFill>
                  <a:srgbClr val="000000"/>
                </a:solidFill>
                <a:latin typeface="微軟正黑體" panose="020B0604030504040204" pitchFamily="34" charset="-120"/>
                <a:ea typeface="微軟正黑體" panose="020B0604030504040204" pitchFamily="34" charset="-120"/>
              </a:rPr>
              <a:t>MediaRecorder.AudioSource.MIC</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表示錄音來源是麥克風。</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err="1">
                <a:solidFill>
                  <a:srgbClr val="000000"/>
                </a:solidFill>
                <a:latin typeface="微軟正黑體" panose="020B0604030504040204" pitchFamily="34" charset="-120"/>
                <a:ea typeface="微軟正黑體" panose="020B0604030504040204" pitchFamily="34" charset="-120"/>
              </a:rPr>
              <a:t>setOutputFormat</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設定輸出格式，必須在</a:t>
            </a:r>
            <a:r>
              <a:rPr lang="en-US" dirty="0" err="1">
                <a:solidFill>
                  <a:srgbClr val="000000"/>
                </a:solidFill>
                <a:latin typeface="微軟正黑體" panose="020B0604030504040204" pitchFamily="34" charset="-120"/>
                <a:ea typeface="微軟正黑體" panose="020B0604030504040204" pitchFamily="34" charset="-120"/>
              </a:rPr>
              <a:t>setAudioSource</a:t>
            </a:r>
            <a:r>
              <a:rPr lang="zh-CN" altLang="en-US" dirty="0">
                <a:solidFill>
                  <a:srgbClr val="000000"/>
                </a:solidFill>
                <a:latin typeface="微軟正黑體" panose="020B0604030504040204" pitchFamily="34" charset="-120"/>
                <a:ea typeface="微軟正黑體" panose="020B0604030504040204" pitchFamily="34" charset="-120"/>
              </a:rPr>
              <a:t>方法之後。設定為「</a:t>
            </a:r>
            <a:r>
              <a:rPr lang="en-US" dirty="0" err="1">
                <a:solidFill>
                  <a:srgbClr val="000000"/>
                </a:solidFill>
                <a:latin typeface="微軟正黑體" panose="020B0604030504040204" pitchFamily="34" charset="-120"/>
                <a:ea typeface="微軟正黑體" panose="020B0604030504040204" pitchFamily="34" charset="-120"/>
              </a:rPr>
              <a:t>MediaRecorder.OutputFormat.THREE_GPP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表示輸出為</a:t>
            </a:r>
            <a:r>
              <a:rPr lang="en-US" altLang="zh-CN" dirty="0">
                <a:solidFill>
                  <a:srgbClr val="000000"/>
                </a:solidFill>
                <a:latin typeface="微軟正黑體" panose="020B0604030504040204" pitchFamily="34" charset="-120"/>
                <a:ea typeface="微軟正黑體" panose="020B0604030504040204" pitchFamily="34" charset="-120"/>
              </a:rPr>
              <a:t>3</a:t>
            </a:r>
            <a:r>
              <a:rPr lang="en-US" dirty="0">
                <a:solidFill>
                  <a:srgbClr val="000000"/>
                </a:solidFill>
                <a:latin typeface="微軟正黑體" panose="020B0604030504040204" pitchFamily="34" charset="-120"/>
                <a:ea typeface="微軟正黑體" panose="020B0604030504040204" pitchFamily="34" charset="-120"/>
              </a:rPr>
              <a:t>GP</a:t>
            </a:r>
            <a:r>
              <a:rPr lang="zh-CN" altLang="en-US" dirty="0">
                <a:solidFill>
                  <a:srgbClr val="000000"/>
                </a:solidFill>
                <a:latin typeface="微軟正黑體" panose="020B0604030504040204" pitchFamily="34" charset="-120"/>
                <a:ea typeface="微軟正黑體" panose="020B0604030504040204" pitchFamily="34" charset="-120"/>
              </a:rPr>
              <a:t>壓縮格式。</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err="1">
                <a:solidFill>
                  <a:srgbClr val="000000"/>
                </a:solidFill>
                <a:latin typeface="微軟正黑體" panose="020B0604030504040204" pitchFamily="34" charset="-120"/>
                <a:ea typeface="微軟正黑體" panose="020B0604030504040204" pitchFamily="34" charset="-120"/>
              </a:rPr>
              <a:t>setAudioEncoder</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設定編碼方式，必須在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方法之後。一般設定為「</a:t>
            </a:r>
            <a:r>
              <a:rPr lang="en-US" dirty="0" err="1">
                <a:solidFill>
                  <a:srgbClr val="000000"/>
                </a:solidFill>
                <a:latin typeface="微軟正黑體" panose="020B0604030504040204" pitchFamily="34" charset="-120"/>
                <a:ea typeface="微軟正黑體" panose="020B0604030504040204" pitchFamily="34" charset="-120"/>
              </a:rPr>
              <a:t>MediaRecorder.AudioEncoder.AMR_NB</a:t>
            </a:r>
            <a:r>
              <a:rPr lang="en-US" dirty="0">
                <a:solidFill>
                  <a:srgbClr val="000000"/>
                </a:solidFill>
                <a:latin typeface="微軟正黑體" panose="020B0604030504040204" pitchFamily="34" charset="-120"/>
                <a:ea typeface="微軟正黑體" panose="020B0604030504040204" pitchFamily="34" charset="-120"/>
              </a:rPr>
              <a:t>」。</a:t>
            </a:r>
            <a:endParaRPr 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err="1">
                <a:solidFill>
                  <a:srgbClr val="000000"/>
                </a:solidFill>
                <a:latin typeface="微軟正黑體" panose="020B0604030504040204" pitchFamily="34" charset="-120"/>
                <a:ea typeface="微軟正黑體" panose="020B0604030504040204" pitchFamily="34" charset="-120"/>
              </a:rPr>
              <a:t>setOutputFile</a:t>
            </a:r>
            <a:r>
              <a:rPr lang="en-US" dirty="0">
                <a:solidFill>
                  <a:srgbClr val="000000"/>
                </a:solidFill>
                <a:latin typeface="微軟正黑體" panose="020B0604030504040204" pitchFamily="34" charset="-120"/>
                <a:ea typeface="微軟正黑體" panose="020B0604030504040204" pitchFamily="34" charset="-120"/>
              </a:rPr>
              <a:t>(String) –</a:t>
            </a:r>
            <a:r>
              <a:rPr lang="zh-CN" altLang="en-US" dirty="0">
                <a:solidFill>
                  <a:srgbClr val="000000"/>
                </a:solidFill>
                <a:latin typeface="微軟正黑體" panose="020B0604030504040204" pitchFamily="34" charset="-120"/>
                <a:ea typeface="微軟正黑體" panose="020B0604030504040204" pitchFamily="34" charset="-120"/>
              </a:rPr>
              <a:t>設定輸出的檔案名稱，必須在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方法之後。</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a:solidFill>
                  <a:srgbClr val="000000"/>
                </a:solidFill>
                <a:latin typeface="微軟正黑體" panose="020B0604030504040204" pitchFamily="34" charset="-120"/>
                <a:ea typeface="微軟正黑體" panose="020B0604030504040204" pitchFamily="34" charset="-120"/>
              </a:rPr>
              <a:t>prepare() – </a:t>
            </a:r>
            <a:r>
              <a:rPr lang="zh-CN" altLang="en-US" dirty="0">
                <a:solidFill>
                  <a:srgbClr val="000000"/>
                </a:solidFill>
                <a:latin typeface="微軟正黑體" panose="020B0604030504040204" pitchFamily="34" charset="-120"/>
                <a:ea typeface="微軟正黑體" panose="020B0604030504040204" pitchFamily="34" charset="-120"/>
              </a:rPr>
              <a:t>使用設定的內容準備錄音。</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a:solidFill>
                  <a:srgbClr val="000000"/>
                </a:solidFill>
                <a:latin typeface="微軟正黑體" panose="020B0604030504040204" pitchFamily="34" charset="-120"/>
                <a:ea typeface="微軟正黑體" panose="020B0604030504040204" pitchFamily="34" charset="-120"/>
              </a:rPr>
              <a:t>start() – </a:t>
            </a:r>
            <a:r>
              <a:rPr lang="zh-CN" altLang="en-US" dirty="0">
                <a:solidFill>
                  <a:srgbClr val="000000"/>
                </a:solidFill>
                <a:latin typeface="微軟正黑體" panose="020B0604030504040204" pitchFamily="34" charset="-120"/>
                <a:ea typeface="微軟正黑體" panose="020B0604030504040204" pitchFamily="34" charset="-120"/>
              </a:rPr>
              <a:t>開始錄音。</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a:solidFill>
                  <a:srgbClr val="000000"/>
                </a:solidFill>
                <a:latin typeface="微軟正黑體" panose="020B0604030504040204" pitchFamily="34" charset="-120"/>
                <a:ea typeface="微軟正黑體" panose="020B0604030504040204" pitchFamily="34" charset="-120"/>
              </a:rPr>
              <a:t>stop() – </a:t>
            </a:r>
            <a:r>
              <a:rPr lang="zh-CN" altLang="en-US" dirty="0">
                <a:solidFill>
                  <a:srgbClr val="000000"/>
                </a:solidFill>
                <a:latin typeface="微軟正黑體" panose="020B0604030504040204" pitchFamily="34" charset="-120"/>
                <a:ea typeface="微軟正黑體" panose="020B0604030504040204" pitchFamily="34" charset="-120"/>
              </a:rPr>
              <a:t>停止錄音。</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a:solidFill>
                  <a:srgbClr val="000000"/>
                </a:solidFill>
                <a:latin typeface="微軟正黑體" panose="020B0604030504040204" pitchFamily="34" charset="-120"/>
                <a:ea typeface="微軟正黑體" panose="020B0604030504040204" pitchFamily="34" charset="-120"/>
              </a:rPr>
              <a:t>release() – </a:t>
            </a:r>
            <a:r>
              <a:rPr lang="zh-CN" altLang="en-US" dirty="0">
                <a:solidFill>
                  <a:srgbClr val="000000"/>
                </a:solidFill>
                <a:latin typeface="微軟正黑體" panose="020B0604030504040204" pitchFamily="34" charset="-120"/>
                <a:ea typeface="微軟正黑體" panose="020B0604030504040204" pitchFamily="34" charset="-120"/>
              </a:rPr>
              <a:t>清除錄音資源。</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如果應用程式需要使用裝置的錄音設備，必須在應用程式設定檔「</a:t>
            </a:r>
            <a:r>
              <a:rPr lang="en-US" altLang="zh-TW" dirty="0">
                <a:solidFill>
                  <a:srgbClr val="000000"/>
                </a:solidFill>
                <a:latin typeface="微軟正黑體" panose="020B0604030504040204" pitchFamily="34" charset="-120"/>
                <a:ea typeface="微軟正黑體" panose="020B0604030504040204" pitchFamily="34" charset="-120"/>
              </a:rPr>
              <a:t>AndroidManifest.xml</a:t>
            </a:r>
            <a:r>
              <a:rPr lang="zh-TW" altLang="en-US" dirty="0">
                <a:solidFill>
                  <a:srgbClr val="000000"/>
                </a:solidFill>
                <a:latin typeface="微軟正黑體" panose="020B0604030504040204" pitchFamily="34" charset="-120"/>
                <a:ea typeface="微軟正黑體"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設計錄音元件的畫面配置檔，使用的圖形資源可以在</a:t>
            </a:r>
            <a:r>
              <a:rPr lang="en-US" dirty="0">
                <a:solidFill>
                  <a:srgbClr val="000000"/>
                </a:solidFill>
                <a:latin typeface="微軟正黑體" panose="020B0604030504040204" pitchFamily="34" charset="-120"/>
                <a:ea typeface="微軟正黑體" panose="020B0604030504040204" pitchFamily="34" charset="-120"/>
              </a:rPr>
              <a:t>GitHub</a:t>
            </a:r>
            <a:r>
              <a:rPr lang="zh-CN" altLang="en-US" dirty="0">
                <a:solidFill>
                  <a:srgbClr val="000000"/>
                </a:solidFill>
                <a:latin typeface="微軟正黑體" panose="020B0604030504040204" pitchFamily="34" charset="-120"/>
                <a:ea typeface="微軟正黑體" panose="020B0604030504040204" pitchFamily="34" charset="-120"/>
              </a:rPr>
              <a:t>中取得，需要「</a:t>
            </a:r>
            <a:r>
              <a:rPr lang="en-US" dirty="0">
                <a:solidFill>
                  <a:srgbClr val="000000"/>
                </a:solidFill>
                <a:latin typeface="微軟正黑體" panose="020B0604030504040204" pitchFamily="34" charset="-120"/>
                <a:ea typeface="微軟正黑體" panose="020B0604030504040204" pitchFamily="34" charset="-120"/>
              </a:rPr>
              <a:t>record</a:t>
            </a:r>
            <a:r>
              <a:rPr lang="en-US" i="1" dirty="0">
                <a:solidFill>
                  <a:srgbClr val="000000"/>
                </a:solidFill>
                <a:latin typeface="微軟正黑體" panose="020B0604030504040204" pitchFamily="34" charset="-120"/>
                <a:ea typeface="微軟正黑體" panose="020B0604030504040204" pitchFamily="34" charset="-120"/>
              </a:rPr>
              <a:t>dard</a:t>
            </a:r>
            <a:r>
              <a:rPr lang="en-US" dirty="0">
                <a:solidFill>
                  <a:srgbClr val="000000"/>
                </a:solidFill>
                <a:latin typeface="微軟正黑體" panose="020B0604030504040204" pitchFamily="34" charset="-120"/>
                <a:ea typeface="微軟正黑體" panose="020B0604030504040204" pitchFamily="34" charset="-120"/>
              </a:rPr>
              <a:t>icon.png」</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a:solidFill>
                  <a:srgbClr val="000000"/>
                </a:solidFill>
                <a:latin typeface="微軟正黑體" panose="020B0604030504040204" pitchFamily="34" charset="-120"/>
                <a:ea typeface="微軟正黑體" panose="020B0604030504040204" pitchFamily="34" charset="-120"/>
              </a:rPr>
              <a:t>record</a:t>
            </a:r>
            <a:r>
              <a:rPr lang="en-US" i="1" dirty="0">
                <a:solidFill>
                  <a:srgbClr val="000000"/>
                </a:solidFill>
                <a:latin typeface="微軟正黑體" panose="020B0604030504040204" pitchFamily="34" charset="-120"/>
                <a:ea typeface="微軟正黑體" panose="020B0604030504040204" pitchFamily="34" charset="-120"/>
              </a:rPr>
              <a:t>red</a:t>
            </a:r>
            <a:r>
              <a:rPr lang="en-US" dirty="0">
                <a:solidFill>
                  <a:srgbClr val="000000"/>
                </a:solidFill>
                <a:latin typeface="微軟正黑體" panose="020B0604030504040204" pitchFamily="34" charset="-120"/>
                <a:ea typeface="微軟正黑體" panose="020B0604030504040204" pitchFamily="34" charset="-120"/>
              </a:rPr>
              <a:t>icon.png」</a:t>
            </a:r>
            <a:r>
              <a:rPr lang="zh-CN" altLang="en-US" dirty="0">
                <a:solidFill>
                  <a:srgbClr val="000000"/>
                </a:solidFill>
                <a:latin typeface="微軟正黑體" panose="020B0604030504040204" pitchFamily="34" charset="-120"/>
                <a:ea typeface="微軟正黑體" panose="020B0604030504040204" pitchFamily="34" charset="-120"/>
              </a:rPr>
              <a:t>兩個圖示檔案。開啟「</a:t>
            </a:r>
            <a:r>
              <a:rPr lang="en-US" dirty="0">
                <a:solidFill>
                  <a:srgbClr val="000000"/>
                </a:solidFill>
                <a:latin typeface="微軟正黑體" panose="020B0604030504040204" pitchFamily="34" charset="-120"/>
                <a:ea typeface="微軟正黑體" panose="020B0604030504040204" pitchFamily="34" charset="-120"/>
              </a:rPr>
              <a:t>res/values/strings.xml」，</a:t>
            </a:r>
            <a:r>
              <a:rPr lang="zh-CN" altLang="en-US" dirty="0">
                <a:solidFill>
                  <a:srgbClr val="000000"/>
                </a:solidFill>
                <a:latin typeface="微軟正黑體" panose="020B0604030504040204" pitchFamily="34" charset="-120"/>
                <a:ea typeface="微軟正黑體"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res/layout」</a:t>
            </a:r>
            <a:r>
              <a:rPr lang="zh-CN" altLang="en-US" dirty="0">
                <a:solidFill>
                  <a:srgbClr val="000000"/>
                </a:solidFill>
                <a:latin typeface="微軟正黑體" panose="020B0604030504040204" pitchFamily="34" charset="-120"/>
                <a:ea typeface="微軟正黑體" panose="020B0604030504040204" pitchFamily="34" charset="-120"/>
              </a:rPr>
              <a:t>目錄按滑鼠右鍵，選擇「</a:t>
            </a:r>
            <a:r>
              <a:rPr lang="en-US" dirty="0">
                <a:solidFill>
                  <a:srgbClr val="000000"/>
                </a:solidFill>
                <a:latin typeface="微軟正黑體" panose="020B0604030504040204" pitchFamily="34" charset="-120"/>
                <a:ea typeface="微軟正黑體" panose="020B0604030504040204" pitchFamily="34" charset="-120"/>
              </a:rPr>
              <a:t>New -&gt; Layout </a:t>
            </a:r>
            <a:r>
              <a:rPr lang="en-US" dirty="0" err="1">
                <a:solidFill>
                  <a:srgbClr val="000000"/>
                </a:solidFill>
                <a:latin typeface="微軟正黑體" panose="020B0604030504040204" pitchFamily="34" charset="-120"/>
                <a:ea typeface="微軟正黑體" panose="020B0604030504040204" pitchFamily="34" charset="-120"/>
              </a:rPr>
              <a:t>resrouce</a:t>
            </a:r>
            <a:r>
              <a:rPr lang="en-US" dirty="0">
                <a:solidFill>
                  <a:srgbClr val="000000"/>
                </a:solidFill>
                <a:latin typeface="微軟正黑體" panose="020B0604030504040204" pitchFamily="34" charset="-120"/>
                <a:ea typeface="微軟正黑體" panose="020B0604030504040204" pitchFamily="34" charset="-120"/>
              </a:rPr>
              <a:t> file」，</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File 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activity_record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候選擇「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開啟應用程式設定檔「</a:t>
            </a:r>
            <a:r>
              <a:rPr lang="en-US" altLang="zh-TW" dirty="0">
                <a:solidFill>
                  <a:srgbClr val="000000"/>
                </a:solidFill>
                <a:latin typeface="微軟正黑體" panose="020B0604030504040204" pitchFamily="34" charset="-120"/>
                <a:ea typeface="微軟正黑體" panose="020B0604030504040204" pitchFamily="34" charset="-120"/>
              </a:rPr>
              <a:t>AndroidManifest.xml</a:t>
            </a:r>
            <a:r>
              <a:rPr lang="zh-TW" altLang="en-US" dirty="0">
                <a:solidFill>
                  <a:srgbClr val="000000"/>
                </a:solidFill>
                <a:latin typeface="微軟正黑體" panose="020B0604030504040204" pitchFamily="34" charset="-120"/>
                <a:ea typeface="微軟正黑體"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charset="0"/>
              </a:rPr>
              <a:t>5. </a:t>
            </a:r>
            <a:r>
              <a:rPr lang="zh-CN" altLang="en-US" sz="1200" dirty="0" smtClean="0">
                <a:solidFill>
                  <a:srgbClr val="000000"/>
                </a:solidFill>
                <a:latin typeface="Arial" charset="0"/>
              </a:rPr>
              <a:t>进</a:t>
            </a:r>
            <a:r>
              <a:rPr lang="zh-CN" altLang="en-US" sz="1200" dirty="0">
                <a:solidFill>
                  <a:srgbClr val="000000"/>
                </a:solidFill>
                <a:latin typeface="Arial" charset="0"/>
              </a:rPr>
              <a:t>入真正在</a:t>
            </a:r>
            <a:r>
              <a:rPr lang="en-US" sz="1200" dirty="0">
                <a:solidFill>
                  <a:srgbClr val="000000"/>
                </a:solidFill>
                <a:latin typeface="Arial" charset="0"/>
              </a:rPr>
              <a:t>device run code</a:t>
            </a:r>
            <a:r>
              <a:rPr lang="zh-CN" altLang="en-US" sz="1200" dirty="0">
                <a:solidFill>
                  <a:srgbClr val="000000"/>
                </a:solidFill>
                <a:latin typeface="Arial" charset="0"/>
              </a:rPr>
              <a:t>的阶段：</a:t>
            </a:r>
            <a:r>
              <a:rPr lang="en-US" sz="1200" dirty="0" err="1">
                <a:solidFill>
                  <a:srgbClr val="000000"/>
                </a:solidFill>
                <a:latin typeface="Arial" charset="0"/>
              </a:rPr>
              <a:t>kernal</a:t>
            </a:r>
            <a:r>
              <a:rPr lang="zh-CN" altLang="en-US" sz="1200" dirty="0">
                <a:solidFill>
                  <a:srgbClr val="000000"/>
                </a:solidFill>
                <a:latin typeface="Arial" charset="0"/>
              </a:rPr>
              <a:t>函数的准备</a:t>
            </a:r>
            <a:endParaRPr lang="zh-CN" altLang="en-US" sz="1200" dirty="0">
              <a:solidFill>
                <a:srgbClr val="000000"/>
              </a:solidFill>
              <a:latin typeface="Arial" charset="0"/>
            </a:endParaRPr>
          </a:p>
          <a:p>
            <a:r>
              <a:rPr lang="zh-CN" altLang="en-US" sz="1200" dirty="0">
                <a:solidFill>
                  <a:srgbClr val="000000"/>
                </a:solidFill>
                <a:latin typeface="Arial" charset="0"/>
              </a:rPr>
              <a:t>    首先准备你的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如果有过</a:t>
            </a:r>
            <a:r>
              <a:rPr lang="en-US" sz="1200" dirty="0" err="1">
                <a:solidFill>
                  <a:srgbClr val="000000"/>
                </a:solidFill>
                <a:latin typeface="Arial" charset="0"/>
              </a:rPr>
              <a:t>shader</a:t>
            </a:r>
            <a:r>
              <a:rPr lang="zh-CN" altLang="en-US" sz="1200" dirty="0">
                <a:solidFill>
                  <a:srgbClr val="000000"/>
                </a:solidFill>
                <a:latin typeface="Arial" charset="0"/>
              </a:rPr>
              <a:t>编程经验的人可能会比较熟悉，这里面你需要把在每个</a:t>
            </a:r>
            <a:r>
              <a:rPr lang="en-US" sz="1200" dirty="0">
                <a:solidFill>
                  <a:srgbClr val="000000"/>
                </a:solidFill>
                <a:latin typeface="Arial" charset="0"/>
              </a:rPr>
              <a:t>compute item</a:t>
            </a:r>
            <a:r>
              <a:rPr lang="zh-CN" altLang="en-US" sz="1200" dirty="0">
                <a:solidFill>
                  <a:srgbClr val="000000"/>
                </a:solidFill>
                <a:latin typeface="Arial" charset="0"/>
              </a:rPr>
              <a:t>上</a:t>
            </a:r>
            <a:r>
              <a:rPr lang="en-US" sz="1200" dirty="0">
                <a:solidFill>
                  <a:srgbClr val="000000"/>
                </a:solidFill>
                <a:latin typeface="Arial" charset="0"/>
              </a:rPr>
              <a:t>run</a:t>
            </a:r>
            <a:r>
              <a:rPr lang="zh-CN" altLang="en-US" sz="1200" dirty="0">
                <a:solidFill>
                  <a:srgbClr val="000000"/>
                </a:solidFill>
                <a:latin typeface="Arial"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charset="0"/>
            </a:endParaRPr>
          </a:p>
          <a:p>
            <a:r>
              <a:rPr lang="zh-CN" altLang="en-US" sz="1200" dirty="0">
                <a:solidFill>
                  <a:srgbClr val="000000"/>
                </a:solidFill>
                <a:latin typeface="Arial" charset="0"/>
              </a:rPr>
              <a:t>   例如本例的数组相加的</a:t>
            </a:r>
            <a:r>
              <a:rPr lang="en-US" sz="1200" dirty="0" err="1">
                <a:solidFill>
                  <a:srgbClr val="000000"/>
                </a:solidFill>
                <a:latin typeface="Arial" charset="0"/>
              </a:rPr>
              <a:t>kernal</a:t>
            </a:r>
            <a:r>
              <a:rPr lang="en-US" sz="1200" dirty="0">
                <a:solidFill>
                  <a:srgbClr val="000000"/>
                </a:solidFill>
                <a:latin typeface="Arial" charset="0"/>
              </a:rPr>
              <a:t> code：</a:t>
            </a:r>
            <a:endParaRPr lang="en-US" sz="1200" dirty="0">
              <a:solidFill>
                <a:srgbClr val="000000"/>
              </a:solidFill>
              <a:latin typeface="Arial" charset="0"/>
            </a:endParaRPr>
          </a:p>
          <a:p>
            <a:r>
              <a:rPr lang="en-US" sz="1200" dirty="0">
                <a:solidFill>
                  <a:srgbClr val="000000"/>
                </a:solidFill>
                <a:latin typeface="Arial" charset="0"/>
              </a:rPr>
              <a:t> __kernel void adder(__global </a:t>
            </a:r>
            <a:r>
              <a:rPr lang="en-US" sz="1200" dirty="0" err="1">
                <a:solidFill>
                  <a:srgbClr val="000000"/>
                </a:solidFill>
                <a:latin typeface="Arial" charset="0"/>
              </a:rPr>
              <a:t>const</a:t>
            </a:r>
            <a:r>
              <a:rPr lang="en-US" sz="1200" dirty="0">
                <a:solidFill>
                  <a:srgbClr val="000000"/>
                </a:solidFill>
                <a:latin typeface="Arial" charset="0"/>
              </a:rPr>
              <a:t> float* a, __global </a:t>
            </a:r>
            <a:r>
              <a:rPr lang="en-US" sz="1200" dirty="0" err="1">
                <a:solidFill>
                  <a:srgbClr val="000000"/>
                </a:solidFill>
                <a:latin typeface="Arial" charset="0"/>
              </a:rPr>
              <a:t>const</a:t>
            </a:r>
            <a:r>
              <a:rPr lang="en-US" sz="1200" dirty="0">
                <a:solidFill>
                  <a:srgbClr val="000000"/>
                </a:solidFill>
                <a:latin typeface="Arial" charset="0"/>
              </a:rPr>
              <a:t> float* b, __global float* result)</a:t>
            </a:r>
            <a:br>
              <a:rPr lang="en-US" sz="1200" dirty="0">
                <a:solidFill>
                  <a:srgbClr val="000000"/>
                </a:solidFill>
                <a:latin typeface="Arial" charset="0"/>
              </a:rPr>
            </a:b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idx</a:t>
            </a:r>
            <a:r>
              <a:rPr lang="en-US" sz="1200" dirty="0">
                <a:solidFill>
                  <a:srgbClr val="000000"/>
                </a:solidFill>
                <a:latin typeface="Arial" charset="0"/>
              </a:rPr>
              <a:t> = </a:t>
            </a:r>
            <a:r>
              <a:rPr lang="en-US" sz="1200" dirty="0" err="1">
                <a:solidFill>
                  <a:srgbClr val="000000"/>
                </a:solidFill>
                <a:latin typeface="Arial" charset="0"/>
              </a:rPr>
              <a:t>get_global_id</a:t>
            </a:r>
            <a:r>
              <a:rPr lang="en-US" sz="1200" dirty="0">
                <a:solidFill>
                  <a:srgbClr val="000000"/>
                </a:solidFill>
                <a:latin typeface="Arial" charset="0"/>
              </a:rPr>
              <a:t>(0);</a:t>
            </a:r>
            <a:br>
              <a:rPr lang="en-US" sz="1200" dirty="0">
                <a:solidFill>
                  <a:srgbClr val="000000"/>
                </a:solidFill>
                <a:latin typeface="Arial" charset="0"/>
              </a:rPr>
            </a:br>
            <a:r>
              <a:rPr lang="en-US" sz="1200" dirty="0">
                <a:solidFill>
                  <a:srgbClr val="000000"/>
                </a:solidFill>
                <a:latin typeface="Arial" charset="0"/>
              </a:rPr>
              <a:t> result[</a:t>
            </a:r>
            <a:r>
              <a:rPr lang="en-US" sz="1200" dirty="0" err="1">
                <a:solidFill>
                  <a:srgbClr val="000000"/>
                </a:solidFill>
                <a:latin typeface="Arial" charset="0"/>
              </a:rPr>
              <a:t>idx</a:t>
            </a:r>
            <a:r>
              <a:rPr lang="en-US" sz="1200" dirty="0">
                <a:solidFill>
                  <a:srgbClr val="000000"/>
                </a:solidFill>
                <a:latin typeface="Arial" charset="0"/>
              </a:rPr>
              <a:t>] = a[</a:t>
            </a:r>
            <a:r>
              <a:rPr lang="en-US" sz="1200" dirty="0" err="1">
                <a:solidFill>
                  <a:srgbClr val="000000"/>
                </a:solidFill>
                <a:latin typeface="Arial" charset="0"/>
              </a:rPr>
              <a:t>idx</a:t>
            </a:r>
            <a:r>
              <a:rPr lang="en-US" sz="1200" dirty="0">
                <a:solidFill>
                  <a:srgbClr val="000000"/>
                </a:solidFill>
                <a:latin typeface="Arial" charset="0"/>
              </a:rPr>
              <a:t>]) +b[</a:t>
            </a:r>
            <a:r>
              <a:rPr lang="en-US" sz="1200" dirty="0" err="1">
                <a:solidFill>
                  <a:srgbClr val="000000"/>
                </a:solidFill>
                <a:latin typeface="Arial" charset="0"/>
              </a:rPr>
              <a:t>idx</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a:t>
            </a:r>
            <a:endParaRPr lang="en-US" sz="1200" dirty="0">
              <a:solidFill>
                <a:srgbClr val="000000"/>
              </a:solidFill>
              <a:latin typeface="Arial" charset="0"/>
            </a:endParaRPr>
          </a:p>
          <a:p>
            <a:r>
              <a:rPr lang="zh-CN" altLang="en-US" sz="1200" dirty="0">
                <a:solidFill>
                  <a:srgbClr val="000000"/>
                </a:solidFill>
                <a:latin typeface="Arial" charset="0"/>
              </a:rPr>
              <a:t>具体的限定符和函数我们后面会分析，但是这段代码的大意是获取当前</a:t>
            </a:r>
            <a:r>
              <a:rPr lang="en-US" sz="1200" dirty="0">
                <a:solidFill>
                  <a:srgbClr val="000000"/>
                </a:solidFill>
                <a:latin typeface="Arial" charset="0"/>
              </a:rPr>
              <a:t>compute item</a:t>
            </a:r>
            <a:r>
              <a:rPr lang="zh-CN" altLang="en-US" sz="1200" dirty="0">
                <a:solidFill>
                  <a:srgbClr val="000000"/>
                </a:solidFill>
                <a:latin typeface="Arial" charset="0"/>
              </a:rPr>
              <a:t>的索引</a:t>
            </a:r>
            <a:r>
              <a:rPr lang="en-US" sz="1200" dirty="0" err="1">
                <a:solidFill>
                  <a:srgbClr val="000000"/>
                </a:solidFill>
                <a:latin typeface="Arial" charset="0"/>
              </a:rPr>
              <a:t>idx</a:t>
            </a:r>
            <a:r>
              <a:rPr lang="en-US" sz="1200" dirty="0">
                <a:solidFill>
                  <a:srgbClr val="000000"/>
                </a:solidFill>
                <a:latin typeface="Arial" charset="0"/>
              </a:rPr>
              <a:t>，</a:t>
            </a:r>
            <a:r>
              <a:rPr lang="zh-CN" altLang="en-US" sz="1200" dirty="0">
                <a:solidFill>
                  <a:srgbClr val="000000"/>
                </a:solidFill>
                <a:latin typeface="Arial" charset="0"/>
              </a:rPr>
              <a:t>然后两个数组</a:t>
            </a:r>
            <a:r>
              <a:rPr lang="en-US" sz="1200" dirty="0" err="1">
                <a:solidFill>
                  <a:srgbClr val="000000"/>
                </a:solidFill>
                <a:latin typeface="Arial" charset="0"/>
              </a:rPr>
              <a:t>idx</a:t>
            </a:r>
            <a:r>
              <a:rPr lang="zh-CN" altLang="en-US" sz="1200" dirty="0">
                <a:solidFill>
                  <a:srgbClr val="000000"/>
                </a:solidFill>
                <a:latin typeface="Arial" charset="0"/>
              </a:rPr>
              <a:t>上的成员相加后存储在一个</a:t>
            </a:r>
            <a:r>
              <a:rPr lang="en-US" sz="1200" dirty="0" err="1">
                <a:solidFill>
                  <a:srgbClr val="000000"/>
                </a:solidFill>
                <a:latin typeface="Arial" charset="0"/>
              </a:rPr>
              <a:t>buf</a:t>
            </a:r>
            <a:r>
              <a:rPr lang="zh-CN" altLang="en-US" sz="1200" dirty="0">
                <a:solidFill>
                  <a:srgbClr val="000000"/>
                </a:solidFill>
                <a:latin typeface="Arial" charset="0"/>
              </a:rPr>
              <a:t>上。这段代码会尽可能并行的在</a:t>
            </a:r>
            <a:r>
              <a:rPr lang="en-US" sz="1200" dirty="0">
                <a:solidFill>
                  <a:srgbClr val="000000"/>
                </a:solidFill>
                <a:latin typeface="Arial" charset="0"/>
              </a:rPr>
              <a:t>device</a:t>
            </a:r>
            <a:r>
              <a:rPr lang="zh-CN" altLang="en-US" sz="1200" dirty="0">
                <a:solidFill>
                  <a:srgbClr val="000000"/>
                </a:solidFill>
                <a:latin typeface="Arial" charset="0"/>
              </a:rPr>
              <a:t>上跑。</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把上面那个文件命名为</a:t>
            </a:r>
            <a:r>
              <a:rPr lang="en-US" sz="1200" dirty="0">
                <a:solidFill>
                  <a:srgbClr val="000000"/>
                </a:solidFill>
                <a:latin typeface="Arial" charset="0"/>
              </a:rPr>
              <a:t>kernal1.cl</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然后在程序中读入它到字符串中（通常你可以为这个步骤写一个工具函数）</a:t>
            </a:r>
            <a:endParaRPr lang="zh-CN" altLang="en-US" sz="1200" dirty="0">
              <a:solidFill>
                <a:srgbClr val="000000"/>
              </a:solidFill>
              <a:latin typeface="Arial" charset="0"/>
            </a:endParaRPr>
          </a:p>
          <a:p>
            <a:r>
              <a:rPr lang="en-US" sz="1200" dirty="0" err="1">
                <a:solidFill>
                  <a:srgbClr val="000000"/>
                </a:solidFill>
                <a:latin typeface="Arial" charset="0"/>
              </a:rPr>
              <a:t>ifstream</a:t>
            </a:r>
            <a:r>
              <a:rPr lang="en-US" sz="1200" dirty="0">
                <a:solidFill>
                  <a:srgbClr val="000000"/>
                </a:solidFill>
                <a:latin typeface="Arial" charset="0"/>
              </a:rPr>
              <a:t> in(_T("kernal11.cl"),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::binary);</a:t>
            </a:r>
            <a:br>
              <a:rPr lang="en-US" sz="1200" dirty="0">
                <a:solidFill>
                  <a:srgbClr val="000000"/>
                </a:solidFill>
                <a:latin typeface="Arial" charset="0"/>
              </a:rPr>
            </a:br>
            <a:r>
              <a:rPr lang="en-US" sz="1200" dirty="0">
                <a:solidFill>
                  <a:srgbClr val="000000"/>
                </a:solidFill>
                <a:latin typeface="Arial" charset="0"/>
              </a:rPr>
              <a:t> if(!</a:t>
            </a:r>
            <a:r>
              <a:rPr lang="en-US" sz="1200" dirty="0" err="1">
                <a:solidFill>
                  <a:srgbClr val="000000"/>
                </a:solidFill>
                <a:latin typeface="Arial" charset="0"/>
              </a:rPr>
              <a:t>in.good</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return 0;</a:t>
            </a:r>
            <a:br>
              <a:rPr lang="en-US" sz="1200" dirty="0">
                <a:solidFill>
                  <a:srgbClr val="000000"/>
                </a:solidFill>
                <a:latin typeface="Arial" charset="0"/>
              </a:rPr>
            </a:br>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 // get file length</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::end);</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size_t</a:t>
            </a:r>
            <a:r>
              <a:rPr lang="en-US" sz="1200" dirty="0">
                <a:solidFill>
                  <a:srgbClr val="000000"/>
                </a:solidFill>
                <a:latin typeface="Arial" charset="0"/>
              </a:rPr>
              <a:t> length = </a:t>
            </a:r>
            <a:r>
              <a:rPr lang="en-US" sz="1200" dirty="0" err="1">
                <a:solidFill>
                  <a:srgbClr val="000000"/>
                </a:solidFill>
                <a:latin typeface="Arial" charset="0"/>
              </a:rPr>
              <a:t>in.tellg</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::beg);</a:t>
            </a:r>
            <a:endParaRPr lang="en-US" sz="1200" dirty="0">
              <a:solidFill>
                <a:srgbClr val="000000"/>
              </a:solidFill>
              <a:latin typeface="Arial" charset="0"/>
            </a:endParaRPr>
          </a:p>
          <a:p>
            <a:r>
              <a:rPr lang="en-US" sz="1200" dirty="0">
                <a:solidFill>
                  <a:srgbClr val="000000"/>
                </a:solidFill>
                <a:latin typeface="Arial" charset="0"/>
              </a:rPr>
              <a:t> // read program source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std</a:t>
            </a:r>
            <a:r>
              <a:rPr lang="en-US" sz="1200" dirty="0">
                <a:solidFill>
                  <a:srgbClr val="000000"/>
                </a:solidFill>
                <a:latin typeface="Arial" charset="0"/>
              </a:rPr>
              <a:t>::vector&lt;char&gt; data(length + 1);</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in.read</a:t>
            </a:r>
            <a:r>
              <a:rPr lang="en-US" sz="1200" dirty="0">
                <a:solidFill>
                  <a:srgbClr val="000000"/>
                </a:solidFill>
                <a:latin typeface="Arial" charset="0"/>
              </a:rPr>
              <a:t>(&amp;data[0], length);</a:t>
            </a:r>
            <a:br>
              <a:rPr lang="en-US" sz="1200" dirty="0">
                <a:solidFill>
                  <a:srgbClr val="000000"/>
                </a:solidFill>
                <a:latin typeface="Arial" charset="0"/>
              </a:rPr>
            </a:br>
            <a:r>
              <a:rPr lang="en-US" sz="1200" dirty="0">
                <a:solidFill>
                  <a:srgbClr val="000000"/>
                </a:solidFill>
                <a:latin typeface="Arial" charset="0"/>
              </a:rPr>
              <a:t> data[length] = 0;</a:t>
            </a:r>
            <a:endParaRPr lang="en-US" sz="1200" dirty="0">
              <a:solidFill>
                <a:srgbClr val="000000"/>
              </a:solidFill>
              <a:latin typeface="Arial" charset="0"/>
            </a:endParaRPr>
          </a:p>
          <a:p>
            <a:r>
              <a:rPr lang="en-US" sz="1200" dirty="0">
                <a:solidFill>
                  <a:srgbClr val="000000"/>
                </a:solidFill>
                <a:latin typeface="Arial" charset="0"/>
              </a:rPr>
              <a:t> // create and build program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const</a:t>
            </a:r>
            <a:r>
              <a:rPr lang="en-US" sz="1200" dirty="0">
                <a:solidFill>
                  <a:srgbClr val="000000"/>
                </a:solidFill>
                <a:latin typeface="Arial" charset="0"/>
              </a:rPr>
              <a:t> char* source = &amp;data[0];</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这样我们的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就装进</a:t>
            </a:r>
            <a:r>
              <a:rPr lang="en-US" sz="1200" dirty="0">
                <a:solidFill>
                  <a:srgbClr val="000000"/>
                </a:solidFill>
                <a:latin typeface="Arial" charset="0"/>
              </a:rPr>
              <a:t>char* source</a:t>
            </a:r>
            <a:r>
              <a:rPr lang="zh-CN" altLang="en-US" sz="1200" dirty="0">
                <a:solidFill>
                  <a:srgbClr val="000000"/>
                </a:solidFill>
                <a:latin typeface="Arial" charset="0"/>
              </a:rPr>
              <a:t>里面了。</a:t>
            </a:r>
            <a:endParaRPr lang="zh-CN" altLang="en-US" sz="1200" b="0" i="0" dirty="0">
              <a:solidFill>
                <a:srgbClr val="000000"/>
              </a:solidFill>
              <a:effectLst/>
              <a:latin typeface="Arial"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charset="0"/>
              </a:rPr>
              <a:t>6. </a:t>
            </a:r>
            <a:r>
              <a:rPr lang="zh-CN" altLang="en-US" sz="1400" dirty="0" smtClean="0">
                <a:solidFill>
                  <a:srgbClr val="000000"/>
                </a:solidFill>
                <a:latin typeface="Arial" charset="0"/>
              </a:rPr>
              <a:t>从</a:t>
            </a:r>
            <a:r>
              <a:rPr lang="en-US" sz="1400" dirty="0" err="1">
                <a:solidFill>
                  <a:srgbClr val="000000"/>
                </a:solidFill>
                <a:latin typeface="Arial" charset="0"/>
              </a:rPr>
              <a:t>kernal</a:t>
            </a:r>
            <a:r>
              <a:rPr lang="en-US" sz="1400" dirty="0">
                <a:solidFill>
                  <a:srgbClr val="000000"/>
                </a:solidFill>
                <a:latin typeface="Arial" charset="0"/>
              </a:rPr>
              <a:t> code </a:t>
            </a:r>
            <a:r>
              <a:rPr lang="zh-CN" altLang="en-US" sz="1400" dirty="0">
                <a:solidFill>
                  <a:srgbClr val="000000"/>
                </a:solidFill>
                <a:latin typeface="Arial" charset="0"/>
              </a:rPr>
              <a:t>到</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smtClean="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cl</a:t>
            </a:r>
            <a:r>
              <a:rPr lang="zh-CN" altLang="en-US" sz="1400" dirty="0">
                <a:solidFill>
                  <a:srgbClr val="000000"/>
                </a:solidFill>
                <a:latin typeface="Arial" charset="0"/>
              </a:rPr>
              <a:t>中代表了程序中所用到的所有</a:t>
            </a:r>
            <a:r>
              <a:rPr lang="en-US" sz="1400" dirty="0" err="1">
                <a:solidFill>
                  <a:srgbClr val="000000"/>
                </a:solidFill>
                <a:latin typeface="Arial" charset="0"/>
              </a:rPr>
              <a:t>kernal</a:t>
            </a:r>
            <a:r>
              <a:rPr lang="zh-CN" altLang="en-US" sz="1400" dirty="0">
                <a:solidFill>
                  <a:srgbClr val="000000"/>
                </a:solidFill>
                <a:latin typeface="Arial" charset="0"/>
              </a:rPr>
              <a:t>函数及其使用的函数，是</a:t>
            </a:r>
            <a:r>
              <a:rPr lang="en-US" sz="1400" dirty="0">
                <a:solidFill>
                  <a:srgbClr val="000000"/>
                </a:solidFill>
                <a:latin typeface="Arial" charset="0"/>
              </a:rPr>
              <a:t>device</a:t>
            </a:r>
            <a:r>
              <a:rPr lang="zh-CN" altLang="en-US" sz="1400" dirty="0">
                <a:solidFill>
                  <a:srgbClr val="000000"/>
                </a:solidFill>
                <a:latin typeface="Arial" charset="0"/>
              </a:rPr>
              <a:t>上代码的抽象表示，我们需要把上面的</a:t>
            </a:r>
            <a:r>
              <a:rPr lang="en-US" sz="1400" dirty="0">
                <a:solidFill>
                  <a:srgbClr val="000000"/>
                </a:solidFill>
                <a:latin typeface="Arial" charset="0"/>
              </a:rPr>
              <a:t>char* source</a:t>
            </a:r>
            <a:r>
              <a:rPr lang="zh-CN" altLang="en-US" sz="1400" dirty="0">
                <a:solidFill>
                  <a:srgbClr val="000000"/>
                </a:solidFill>
                <a:latin typeface="Arial" charset="0"/>
              </a:rPr>
              <a:t>转化成</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en-US" sz="1400" dirty="0" err="1">
                <a:solidFill>
                  <a:srgbClr val="000000"/>
                </a:solidFill>
                <a:latin typeface="Arial" charset="0"/>
              </a:rPr>
              <a:t>cl_program</a:t>
            </a:r>
            <a:r>
              <a:rPr lang="en-US" sz="1400" dirty="0">
                <a:solidFill>
                  <a:srgbClr val="000000"/>
                </a:solidFill>
                <a:latin typeface="Arial" charset="0"/>
              </a:rPr>
              <a:t> program = </a:t>
            </a:r>
            <a:r>
              <a:rPr lang="en-US" sz="1400" dirty="0" err="1">
                <a:solidFill>
                  <a:srgbClr val="000000"/>
                </a:solidFill>
                <a:latin typeface="Arial" charset="0"/>
              </a:rPr>
              <a:t>clCreateProgramWithSource</a:t>
            </a:r>
            <a:r>
              <a:rPr lang="en-US" sz="1400" dirty="0">
                <a:solidFill>
                  <a:srgbClr val="000000"/>
                </a:solidFill>
                <a:latin typeface="Arial" charset="0"/>
              </a:rPr>
              <a:t>(context, 1, &amp;source, 0, 0);</a:t>
            </a:r>
            <a:br>
              <a:rPr lang="en-US" sz="1400" dirty="0">
                <a:solidFill>
                  <a:srgbClr val="000000"/>
                </a:solidFill>
                <a:latin typeface="Arial" charset="0"/>
              </a:rPr>
            </a:br>
            <a:endParaRPr lang="en-US" sz="1400" dirty="0">
              <a:solidFill>
                <a:srgbClr val="000000"/>
              </a:solidFill>
              <a:latin typeface="Arial" charset="0"/>
            </a:endParaRPr>
          </a:p>
          <a:p>
            <a:r>
              <a:rPr lang="en-US" sz="1400" dirty="0" err="1">
                <a:solidFill>
                  <a:srgbClr val="000000"/>
                </a:solidFill>
                <a:latin typeface="Arial" charset="0"/>
              </a:rPr>
              <a:t>clBuildProgram</a:t>
            </a:r>
            <a:r>
              <a:rPr lang="en-US" sz="1400" dirty="0">
                <a:solidFill>
                  <a:srgbClr val="000000"/>
                </a:solidFill>
                <a:latin typeface="Arial" charset="0"/>
              </a:rPr>
              <a:t>(program, 0, 0, 0, 0, 0)</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zh-CN" altLang="en-US" sz="1400" dirty="0">
                <a:solidFill>
                  <a:srgbClr val="000000"/>
                </a:solidFill>
                <a:latin typeface="Arial" charset="0"/>
              </a:rPr>
              <a:t>如上两句代码分别先从字符串的</a:t>
            </a:r>
            <a:r>
              <a:rPr lang="en-US" sz="1400" dirty="0">
                <a:solidFill>
                  <a:srgbClr val="000000"/>
                </a:solidFill>
                <a:latin typeface="Arial" charset="0"/>
              </a:rPr>
              <a:t>source</a:t>
            </a:r>
            <a:r>
              <a:rPr lang="zh-CN" altLang="en-US" sz="1400" dirty="0">
                <a:solidFill>
                  <a:srgbClr val="000000"/>
                </a:solidFill>
                <a:latin typeface="Arial" charset="0"/>
              </a:rPr>
              <a:t>创建一个</a:t>
            </a:r>
            <a:r>
              <a:rPr lang="en-US" sz="1400" dirty="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build</a:t>
            </a:r>
            <a:r>
              <a:rPr lang="zh-CN" altLang="en-US" sz="1400" dirty="0">
                <a:solidFill>
                  <a:srgbClr val="000000"/>
                </a:solidFill>
                <a:latin typeface="Arial" charset="0"/>
              </a:rPr>
              <a:t>它（我们说过</a:t>
            </a:r>
            <a:r>
              <a:rPr lang="en-US" sz="1400" dirty="0" err="1">
                <a:solidFill>
                  <a:srgbClr val="000000"/>
                </a:solidFill>
                <a:latin typeface="Arial" charset="0"/>
              </a:rPr>
              <a:t>OpenCl</a:t>
            </a:r>
            <a:r>
              <a:rPr lang="zh-CN" altLang="en-US" sz="1400" dirty="0">
                <a:solidFill>
                  <a:srgbClr val="000000"/>
                </a:solidFill>
                <a:latin typeface="Arial" charset="0"/>
              </a:rPr>
              <a:t>是一个动态编译的</a:t>
            </a:r>
            <a:r>
              <a:rPr lang="zh-CN" altLang="en-US" sz="1400" b="1" dirty="0">
                <a:solidFill>
                  <a:srgbClr val="DF3434"/>
                </a:solidFill>
                <a:latin typeface="Arial" charset="0"/>
                <a:hlinkClick r:id="rId1" tooltip="大型网站架构知识库"/>
              </a:rPr>
              <a:t>架构</a:t>
            </a:r>
            <a:r>
              <a:rPr lang="zh-CN" altLang="en-US" sz="1400" dirty="0">
                <a:solidFill>
                  <a:srgbClr val="000000"/>
                </a:solidFill>
                <a:latin typeface="Arial" charset="0"/>
              </a:rPr>
              <a:t>）</a:t>
            </a:r>
            <a:endParaRPr lang="zh-CN" altLang="en-US" sz="1400" b="0" i="0" dirty="0">
              <a:solidFill>
                <a:srgbClr val="000000"/>
              </a:solidFill>
              <a:effectLst/>
              <a:latin typeface="Arial"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charset="0"/>
              </a:rPr>
              <a:t>7. </a:t>
            </a:r>
            <a:r>
              <a:rPr lang="zh-CN" altLang="en-US" sz="1400" dirty="0" smtClean="0">
                <a:solidFill>
                  <a:srgbClr val="000000"/>
                </a:solidFill>
                <a:latin typeface="Arial" charset="0"/>
              </a:rPr>
              <a:t>拿</a:t>
            </a:r>
            <a:r>
              <a:rPr lang="zh-CN" altLang="en-US" sz="1400" dirty="0">
                <a:solidFill>
                  <a:srgbClr val="000000"/>
                </a:solidFill>
                <a:latin typeface="Arial" charset="0"/>
              </a:rPr>
              <a:t>到</a:t>
            </a:r>
            <a:r>
              <a:rPr lang="en-US" sz="1400" dirty="0" err="1">
                <a:solidFill>
                  <a:srgbClr val="000000"/>
                </a:solidFill>
                <a:latin typeface="Arial" charset="0"/>
              </a:rPr>
              <a:t>kernal</a:t>
            </a:r>
            <a:r>
              <a:rPr lang="en-US" sz="1400" dirty="0">
                <a:solidFill>
                  <a:srgbClr val="000000"/>
                </a:solidFill>
                <a:latin typeface="Arial" charset="0"/>
              </a:rPr>
              <a:t> </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kernal</a:t>
            </a:r>
            <a:r>
              <a:rPr lang="zh-CN" altLang="en-US" sz="1400" dirty="0">
                <a:solidFill>
                  <a:srgbClr val="000000"/>
                </a:solidFill>
                <a:latin typeface="Arial" charset="0"/>
              </a:rPr>
              <a:t>是</a:t>
            </a:r>
            <a:r>
              <a:rPr lang="en-US" sz="1400" dirty="0">
                <a:solidFill>
                  <a:srgbClr val="000000"/>
                </a:solidFill>
                <a:latin typeface="Arial" charset="0"/>
              </a:rPr>
              <a:t>CL</a:t>
            </a:r>
            <a:r>
              <a:rPr lang="zh-CN" altLang="en-US" sz="1400" dirty="0">
                <a:solidFill>
                  <a:srgbClr val="000000"/>
                </a:solidFill>
                <a:latin typeface="Arial" charset="0"/>
              </a:rPr>
              <a:t>中对执行在一个最小粒度的</a:t>
            </a:r>
            <a:r>
              <a:rPr lang="en-US" sz="1400" dirty="0">
                <a:solidFill>
                  <a:srgbClr val="000000"/>
                </a:solidFill>
                <a:latin typeface="Arial" charset="0"/>
              </a:rPr>
              <a:t>compute item</a:t>
            </a:r>
            <a:r>
              <a:rPr lang="zh-CN" altLang="en-US" sz="1400" dirty="0">
                <a:solidFill>
                  <a:srgbClr val="000000"/>
                </a:solidFill>
                <a:latin typeface="Arial" charset="0"/>
              </a:rPr>
              <a:t>上的代码及参数的抽象（你可以理解成为</a:t>
            </a:r>
            <a:r>
              <a:rPr lang="en-US" sz="1400" dirty="0" err="1">
                <a:solidFill>
                  <a:srgbClr val="000000"/>
                </a:solidFill>
                <a:latin typeface="Arial" charset="0"/>
              </a:rPr>
              <a:t>cpu</a:t>
            </a:r>
            <a:r>
              <a:rPr lang="zh-CN" altLang="en-US" sz="1400" dirty="0">
                <a:solidFill>
                  <a:srgbClr val="000000"/>
                </a:solidFill>
                <a:latin typeface="Arial" charset="0"/>
              </a:rPr>
              <a:t>上的</a:t>
            </a:r>
            <a:r>
              <a:rPr lang="en-US" sz="1400" dirty="0">
                <a:solidFill>
                  <a:srgbClr val="000000"/>
                </a:solidFill>
                <a:latin typeface="Arial" charset="0"/>
              </a:rPr>
              <a:t>main</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zh-CN" altLang="en-US" sz="1400" dirty="0">
                <a:solidFill>
                  <a:srgbClr val="000000"/>
                </a:solidFill>
                <a:latin typeface="Arial" charset="0"/>
              </a:rPr>
              <a:t>我们需要首先从前面</a:t>
            </a:r>
            <a:r>
              <a:rPr lang="en-US" sz="1400" dirty="0">
                <a:solidFill>
                  <a:srgbClr val="000000"/>
                </a:solidFill>
                <a:latin typeface="Arial" charset="0"/>
              </a:rPr>
              <a:t>build</a:t>
            </a:r>
            <a:r>
              <a:rPr lang="zh-CN" altLang="en-US" sz="1400" dirty="0">
                <a:solidFill>
                  <a:srgbClr val="000000"/>
                </a:solidFill>
                <a:latin typeface="Arial" charset="0"/>
              </a:rPr>
              <a:t>好的</a:t>
            </a:r>
            <a:r>
              <a:rPr lang="en-US" sz="1400" dirty="0">
                <a:solidFill>
                  <a:srgbClr val="000000"/>
                </a:solidFill>
                <a:latin typeface="Arial" charset="0"/>
              </a:rPr>
              <a:t>program</a:t>
            </a:r>
            <a:r>
              <a:rPr lang="zh-CN" altLang="en-US" sz="1400" dirty="0">
                <a:solidFill>
                  <a:srgbClr val="000000"/>
                </a:solidFill>
                <a:latin typeface="Arial" charset="0"/>
              </a:rPr>
              <a:t>里抽取我们要</a:t>
            </a:r>
            <a:r>
              <a:rPr lang="en-US" sz="1400" dirty="0">
                <a:solidFill>
                  <a:srgbClr val="000000"/>
                </a:solidFill>
                <a:latin typeface="Arial" charset="0"/>
              </a:rPr>
              <a:t>run</a:t>
            </a:r>
            <a:r>
              <a:rPr lang="zh-CN" altLang="en-US" sz="1400" dirty="0">
                <a:solidFill>
                  <a:srgbClr val="000000"/>
                </a:solidFill>
                <a:latin typeface="Arial" charset="0"/>
              </a:rPr>
              <a:t>的那个</a:t>
            </a:r>
            <a:r>
              <a:rPr lang="en-US" sz="1400" dirty="0" err="1">
                <a:solidFill>
                  <a:srgbClr val="000000"/>
                </a:solidFill>
                <a:latin typeface="Arial" charset="0"/>
              </a:rPr>
              <a:t>kernal</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cl_kernel</a:t>
            </a:r>
            <a:r>
              <a:rPr lang="en-US" sz="1400" dirty="0">
                <a:solidFill>
                  <a:srgbClr val="000000"/>
                </a:solidFill>
                <a:latin typeface="Arial" charset="0"/>
              </a:rPr>
              <a:t> adder = </a:t>
            </a:r>
            <a:r>
              <a:rPr lang="en-US" sz="1400" dirty="0" err="1">
                <a:solidFill>
                  <a:srgbClr val="000000"/>
                </a:solidFill>
                <a:latin typeface="Arial" charset="0"/>
              </a:rPr>
              <a:t>clCreateKernel</a:t>
            </a:r>
            <a:r>
              <a:rPr lang="en-US" sz="1400" dirty="0">
                <a:solidFill>
                  <a:srgbClr val="000000"/>
                </a:solidFill>
                <a:latin typeface="Arial" charset="0"/>
              </a:rPr>
              <a:t>(program, "adder", 0);</a:t>
            </a:r>
            <a:endParaRPr lang="en-US" sz="1400" b="0" i="0" dirty="0">
              <a:solidFill>
                <a:srgbClr val="000000"/>
              </a:solidFill>
              <a:effectLst/>
              <a:latin typeface="Arial"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完成錄音元件的設計後，開啟在「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方法，加入啟動錄音元件的程式碼，還有負責錄音的</a:t>
            </a:r>
            <a:r>
              <a:rPr lang="en-US" dirty="0" err="1">
                <a:solidFill>
                  <a:srgbClr val="000000"/>
                </a:solidFill>
                <a:latin typeface="微軟正黑體" panose="020B0604030504040204" pitchFamily="34" charset="-120"/>
                <a:ea typeface="微軟正黑體" panose="020B0604030504040204" pitchFamily="34" charset="-120"/>
              </a:rPr>
              <a:t>goToRecord</a:t>
            </a:r>
            <a:r>
              <a:rPr lang="zh-CN" altLang="en-US" dirty="0">
                <a:solidFill>
                  <a:srgbClr val="000000"/>
                </a:solidFill>
                <a:latin typeface="微軟正黑體" panose="020B0604030504040204" pitchFamily="34" charset="-120"/>
                <a:ea typeface="微軟正黑體"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完成錄音元件的設計後，開啟在「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方法，加入啟動錄音元件的程式碼，還有負責錄音的</a:t>
            </a:r>
            <a:r>
              <a:rPr lang="en-US" dirty="0" err="1">
                <a:solidFill>
                  <a:srgbClr val="000000"/>
                </a:solidFill>
                <a:latin typeface="微軟正黑體" panose="020B0604030504040204" pitchFamily="34" charset="-120"/>
                <a:ea typeface="微軟正黑體" panose="020B0604030504040204" pitchFamily="34" charset="-120"/>
              </a:rPr>
              <a:t>goToRecord</a:t>
            </a:r>
            <a:r>
              <a:rPr lang="zh-CN" altLang="en-US" dirty="0">
                <a:solidFill>
                  <a:srgbClr val="000000"/>
                </a:solidFill>
                <a:latin typeface="微軟正黑體" panose="020B0604030504040204" pitchFamily="34" charset="-120"/>
                <a:ea typeface="微軟正黑體"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設計錄音元件的畫面配置檔，使用的圖形資源可以在</a:t>
            </a:r>
            <a:r>
              <a:rPr lang="en-US" altLang="zh-TW" dirty="0">
                <a:solidFill>
                  <a:srgbClr val="000000"/>
                </a:solidFill>
                <a:latin typeface="微軟正黑體" panose="020B0604030504040204" pitchFamily="34" charset="-120"/>
                <a:ea typeface="微軟正黑體" panose="020B0604030504040204" pitchFamily="34" charset="-120"/>
              </a:rPr>
              <a:t>GitHub</a:t>
            </a:r>
            <a:r>
              <a:rPr lang="zh-TW" altLang="en-US" dirty="0">
                <a:solidFill>
                  <a:srgbClr val="000000"/>
                </a:solidFill>
                <a:latin typeface="微軟正黑體" panose="020B0604030504040204" pitchFamily="34" charset="-120"/>
                <a:ea typeface="微軟正黑體" panose="020B0604030504040204" pitchFamily="34" charset="-120"/>
              </a:rPr>
              <a:t>中取得，需要「</a:t>
            </a:r>
            <a:r>
              <a:rPr lang="en-US" altLang="zh-TW" dirty="0">
                <a:solidFill>
                  <a:srgbClr val="000000"/>
                </a:solidFill>
                <a:latin typeface="微軟正黑體" panose="020B0604030504040204" pitchFamily="34" charset="-120"/>
                <a:ea typeface="微軟正黑體" panose="020B0604030504040204" pitchFamily="34" charset="-120"/>
              </a:rPr>
              <a:t>play</a:t>
            </a:r>
            <a:r>
              <a:rPr lang="en-US" altLang="zh-TW" i="1" dirty="0">
                <a:solidFill>
                  <a:srgbClr val="000000"/>
                </a:solidFill>
                <a:latin typeface="微軟正黑體" panose="020B0604030504040204" pitchFamily="34" charset="-120"/>
                <a:ea typeface="微軟正黑體" panose="020B0604030504040204" pitchFamily="34" charset="-120"/>
              </a:rPr>
              <a:t>icon.png</a:t>
            </a:r>
            <a:r>
              <a:rPr lang="zh-TW" altLang="en-US" i="1" dirty="0">
                <a:solidFill>
                  <a:srgbClr val="000000"/>
                </a:solidFill>
                <a:latin typeface="微軟正黑體" panose="020B0604030504040204" pitchFamily="34" charset="-120"/>
                <a:ea typeface="微軟正黑體" panose="020B0604030504040204" pitchFamily="34" charset="-120"/>
              </a:rPr>
              <a:t>」、「</a:t>
            </a:r>
            <a:r>
              <a:rPr lang="en-US" altLang="zh-TW" i="1" dirty="0" err="1">
                <a:solidFill>
                  <a:srgbClr val="000000"/>
                </a:solidFill>
                <a:latin typeface="微軟正黑體" panose="020B0604030504040204" pitchFamily="34" charset="-120"/>
                <a:ea typeface="微軟正黑體" panose="020B0604030504040204" pitchFamily="34" charset="-120"/>
              </a:rPr>
              <a:t>pause</a:t>
            </a:r>
            <a:r>
              <a:rPr lang="en-US" altLang="zh-TW" dirty="0" err="1">
                <a:solidFill>
                  <a:srgbClr val="000000"/>
                </a:solidFill>
                <a:latin typeface="微軟正黑體" panose="020B0604030504040204" pitchFamily="34" charset="-120"/>
                <a:ea typeface="微軟正黑體" panose="020B0604030504040204" pitchFamily="34" charset="-120"/>
              </a:rPr>
              <a:t>icon</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a:solidFill>
                  <a:srgbClr val="000000"/>
                </a:solidFill>
                <a:latin typeface="微軟正黑體" panose="020B0604030504040204" pitchFamily="34" charset="-120"/>
                <a:ea typeface="微軟正黑體" panose="020B0604030504040204" pitchFamily="34" charset="-120"/>
              </a:rPr>
              <a:t>stop_icon.png</a:t>
            </a:r>
            <a:r>
              <a:rPr lang="zh-TW" altLang="en-US" dirty="0">
                <a:solidFill>
                  <a:srgbClr val="000000"/>
                </a:solidFill>
                <a:latin typeface="微軟正黑體" panose="020B0604030504040204" pitchFamily="34" charset="-120"/>
                <a:ea typeface="微軟正黑體" panose="020B0604030504040204" pitchFamily="34" charset="-120"/>
              </a:rPr>
              <a:t>」三個圖示檔案。開啟「</a:t>
            </a:r>
            <a:r>
              <a:rPr lang="en-US" altLang="zh-TW" dirty="0">
                <a:solidFill>
                  <a:srgbClr val="000000"/>
                </a:solidFill>
                <a:latin typeface="微軟正黑體" panose="020B0604030504040204" pitchFamily="34" charset="-120"/>
                <a:ea typeface="微軟正黑體" panose="020B0604030504040204" pitchFamily="34" charset="-120"/>
              </a:rPr>
              <a:t>res/values/strings.xml</a:t>
            </a:r>
            <a:r>
              <a:rPr lang="zh-TW" altLang="en-US" dirty="0">
                <a:solidFill>
                  <a:srgbClr val="000000"/>
                </a:solidFill>
                <a:latin typeface="微軟正黑體" panose="020B0604030504040204" pitchFamily="34" charset="-120"/>
                <a:ea typeface="微軟正黑體"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res/layout」</a:t>
            </a:r>
            <a:r>
              <a:rPr lang="zh-CN" altLang="en-US" dirty="0">
                <a:solidFill>
                  <a:srgbClr val="000000"/>
                </a:solidFill>
                <a:latin typeface="微軟正黑體" panose="020B0604030504040204" pitchFamily="34" charset="-120"/>
                <a:ea typeface="微軟正黑體" panose="020B0604030504040204" pitchFamily="34" charset="-120"/>
              </a:rPr>
              <a:t>目錄按滑鼠右鍵，選擇「</a:t>
            </a:r>
            <a:r>
              <a:rPr lang="en-US" dirty="0">
                <a:solidFill>
                  <a:srgbClr val="000000"/>
                </a:solidFill>
                <a:latin typeface="微軟正黑體" panose="020B0604030504040204" pitchFamily="34" charset="-120"/>
                <a:ea typeface="微軟正黑體" panose="020B0604030504040204" pitchFamily="34" charset="-120"/>
              </a:rPr>
              <a:t>New -&gt; Layout </a:t>
            </a:r>
            <a:r>
              <a:rPr lang="en-US" dirty="0" err="1">
                <a:solidFill>
                  <a:srgbClr val="000000"/>
                </a:solidFill>
                <a:latin typeface="微軟正黑體" panose="020B0604030504040204" pitchFamily="34" charset="-120"/>
                <a:ea typeface="微軟正黑體" panose="020B0604030504040204" pitchFamily="34" charset="-120"/>
              </a:rPr>
              <a:t>resrouce</a:t>
            </a:r>
            <a:r>
              <a:rPr lang="en-US" dirty="0">
                <a:solidFill>
                  <a:srgbClr val="000000"/>
                </a:solidFill>
                <a:latin typeface="微軟正黑體" panose="020B0604030504040204" pitchFamily="34" charset="-120"/>
                <a:ea typeface="微軟正黑體" panose="020B0604030504040204" pitchFamily="34" charset="-120"/>
              </a:rPr>
              <a:t> file」，</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File 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activity_play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候選擇「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套件按滑鼠右鍵，選擇「</a:t>
            </a:r>
            <a:r>
              <a:rPr lang="en-US" dirty="0">
                <a:solidFill>
                  <a:srgbClr val="000000"/>
                </a:solidFill>
                <a:latin typeface="微軟正黑體" panose="020B0604030504040204" pitchFamily="34" charset="-120"/>
                <a:ea typeface="微軟正黑體" panose="020B0604030504040204" pitchFamily="34" charset="-120"/>
              </a:rPr>
              <a:t>New -&gt; Java </a:t>
            </a:r>
            <a:r>
              <a:rPr lang="en-US" dirty="0" err="1">
                <a:solidFill>
                  <a:srgbClr val="000000"/>
                </a:solidFill>
                <a:latin typeface="微軟正黑體" panose="020B0604030504040204" pitchFamily="34" charset="-120"/>
                <a:ea typeface="微軟正黑體" panose="020B0604030504040204" pitchFamily="34" charset="-120"/>
              </a:rPr>
              <a:t>CLass</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PlayActivity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後選擇「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a:t>
            </a:r>
            <a:r>
              <a:rPr lang="en-US" dirty="0">
                <a:solidFill>
                  <a:srgbClr val="000000"/>
                </a:solidFill>
                <a:latin typeface="微軟正黑體" panose="020B0604030504040204" pitchFamily="34" charset="-120"/>
                <a:ea typeface="微軟正黑體" panose="020B0604030504040204" pitchFamily="34" charset="-120"/>
              </a:rPr>
              <a:t>Activity</a:t>
            </a:r>
            <a:r>
              <a:rPr lang="zh-CN" altLang="en-US" dirty="0">
                <a:solidFill>
                  <a:srgbClr val="000000"/>
                </a:solidFill>
                <a:latin typeface="微軟正黑體" panose="020B0604030504040204" pitchFamily="34" charset="-120"/>
                <a:ea typeface="微軟正黑體"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開啟應用程式設定檔「</a:t>
            </a:r>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加入這個</a:t>
            </a:r>
            <a:r>
              <a:rPr lang="en-US" dirty="0">
                <a:solidFill>
                  <a:srgbClr val="000000"/>
                </a:solidFill>
                <a:latin typeface="微軟正黑體" panose="020B0604030504040204" pitchFamily="34" charset="-120"/>
                <a:ea typeface="微軟正黑體" panose="020B0604030504040204" pitchFamily="34" charset="-120"/>
              </a:rPr>
              <a:t>Activity</a:t>
            </a:r>
            <a:r>
              <a:rPr lang="zh-CN" altLang="en-US" dirty="0">
                <a:solidFill>
                  <a:srgbClr val="000000"/>
                </a:solidFill>
                <a:latin typeface="微軟正黑體" panose="020B0604030504040204" pitchFamily="34" charset="-120"/>
                <a:ea typeface="微軟正黑體"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為應用程式加入的內容：</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google</a:t>
            </a:r>
            <a:r>
              <a:rPr lang="en-US" i="1" dirty="0" smtClean="0">
                <a:solidFill>
                  <a:srgbClr val="000000"/>
                </a:solidFill>
                <a:latin typeface="微軟正黑體" panose="020B0604030504040204" pitchFamily="34" charset="-120"/>
                <a:ea typeface="微軟正黑體" panose="020B0604030504040204" pitchFamily="34" charset="-120"/>
              </a:rPr>
              <a:t>maps</a:t>
            </a:r>
            <a:r>
              <a:rPr lang="en-US" dirty="0" smtClean="0">
                <a:solidFill>
                  <a:srgbClr val="000000"/>
                </a:solidFill>
                <a:latin typeface="微軟正黑體" panose="020B0604030504040204" pitchFamily="34" charset="-120"/>
                <a:ea typeface="微軟正黑體" panose="020B0604030504040204" pitchFamily="34" charset="-120"/>
              </a:rPr>
              <a:t>api.xml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儲存與設定</a:t>
            </a:r>
            <a:r>
              <a:rPr lang="en-US" dirty="0">
                <a:solidFill>
                  <a:srgbClr val="000000"/>
                </a:solidFill>
                <a:latin typeface="微軟正黑體" panose="020B0604030504040204" pitchFamily="34" charset="-120"/>
                <a:ea typeface="微軟正黑體" panose="020B0604030504040204" pitchFamily="34" charset="-120"/>
              </a:rPr>
              <a:t>Google Maps API Key</a:t>
            </a:r>
            <a:r>
              <a:rPr lang="zh-CN" altLang="en-US" dirty="0">
                <a:solidFill>
                  <a:srgbClr val="000000"/>
                </a:solidFill>
                <a:latin typeface="微軟正黑體" panose="020B0604030504040204" pitchFamily="34" charset="-120"/>
                <a:ea typeface="微軟正黑體" panose="020B0604030504040204" pitchFamily="34" charset="-120"/>
              </a:rPr>
              <a:t>的資源檔案。</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MapsActivity.java</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地圖元件。</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activity_maps.xml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地圖元件使用的畫面資源檔。</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Gradle</a:t>
            </a:r>
            <a:r>
              <a:rPr lang="en-US" dirty="0" smtClean="0">
                <a:solidFill>
                  <a:srgbClr val="000000"/>
                </a:solidFill>
                <a:latin typeface="微軟正黑體" panose="020B0604030504040204" pitchFamily="34" charset="-120"/>
                <a:ea typeface="微軟正黑體" panose="020B0604030504040204" pitchFamily="34" charset="-120"/>
              </a:rPr>
              <a:t> </a:t>
            </a:r>
            <a:r>
              <a:rPr lang="en-US" dirty="0">
                <a:solidFill>
                  <a:srgbClr val="000000"/>
                </a:solidFill>
                <a:latin typeface="微軟正黑體" panose="020B0604030504040204" pitchFamily="34" charset="-120"/>
                <a:ea typeface="微軟正黑體" panose="020B0604030504040204" pitchFamily="34" charset="-120"/>
              </a:rPr>
              <a:t>Scripts -&gt; </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Module:app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dependencies」</a:t>
            </a:r>
            <a:r>
              <a:rPr lang="zh-CN" altLang="en-US" dirty="0">
                <a:solidFill>
                  <a:srgbClr val="000000"/>
                </a:solidFill>
                <a:latin typeface="微軟正黑體" panose="020B0604030504040204" pitchFamily="34" charset="-120"/>
                <a:ea typeface="微軟正黑體" panose="020B0604030504040204" pitchFamily="34" charset="-120"/>
              </a:rPr>
              <a:t>區塊加入</a:t>
            </a:r>
            <a:r>
              <a:rPr lang="en-US" dirty="0">
                <a:solidFill>
                  <a:srgbClr val="000000"/>
                </a:solidFill>
                <a:latin typeface="微軟正黑體" panose="020B0604030504040204" pitchFamily="34" charset="-120"/>
                <a:ea typeface="微軟正黑體" panose="020B0604030504040204" pitchFamily="34" charset="-120"/>
              </a:rPr>
              <a:t>Google Play Service SDK</a:t>
            </a:r>
            <a:r>
              <a:rPr lang="zh-CN" altLang="en-US" dirty="0">
                <a:solidFill>
                  <a:srgbClr val="000000"/>
                </a:solidFill>
                <a:latin typeface="微軟正黑體" panose="020B0604030504040204" pitchFamily="34" charset="-120"/>
                <a:ea typeface="微軟正黑體" panose="020B0604030504040204" pitchFamily="34" charset="-120"/>
              </a:rPr>
              <a:t>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在</a:t>
            </a:r>
            <a:r>
              <a:rPr lang="en-US" altLang="zh-CN" dirty="0">
                <a:solidFill>
                  <a:srgbClr val="000000"/>
                </a:solidFill>
                <a:latin typeface="微軟正黑體" panose="020B0604030504040204" pitchFamily="34" charset="-120"/>
                <a:ea typeface="微軟正黑體" panose="020B0604030504040204" pitchFamily="34" charset="-120"/>
              </a:rPr>
              <a:t>&lt;</a:t>
            </a:r>
            <a:r>
              <a:rPr lang="en-US" dirty="0">
                <a:solidFill>
                  <a:srgbClr val="000000"/>
                </a:solidFill>
                <a:latin typeface="微軟正黑體" panose="020B0604030504040204" pitchFamily="34" charset="-120"/>
                <a:ea typeface="微軟正黑體" panose="020B0604030504040204" pitchFamily="34" charset="-120"/>
              </a:rPr>
              <a:t>manifest&gt;</a:t>
            </a:r>
            <a:r>
              <a:rPr lang="zh-CN" altLang="en-US" dirty="0">
                <a:solidFill>
                  <a:srgbClr val="000000"/>
                </a:solidFill>
                <a:latin typeface="微軟正黑體" panose="020B0604030504040204" pitchFamily="34" charset="-120"/>
                <a:ea typeface="微軟正黑體"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在</a:t>
            </a:r>
            <a:r>
              <a:rPr lang="en-US" altLang="zh-CN" dirty="0">
                <a:solidFill>
                  <a:srgbClr val="000000"/>
                </a:solidFill>
                <a:latin typeface="微軟正黑體" panose="020B0604030504040204" pitchFamily="34" charset="-120"/>
                <a:ea typeface="微軟正黑體" panose="020B0604030504040204" pitchFamily="34" charset="-120"/>
              </a:rPr>
              <a:t>&lt;</a:t>
            </a:r>
            <a:r>
              <a:rPr lang="en-US" dirty="0">
                <a:solidFill>
                  <a:srgbClr val="000000"/>
                </a:solidFill>
                <a:latin typeface="微軟正黑體" panose="020B0604030504040204" pitchFamily="34" charset="-120"/>
                <a:ea typeface="微軟正黑體" panose="020B0604030504040204" pitchFamily="34" charset="-120"/>
              </a:rPr>
              <a:t>application&gt;</a:t>
            </a:r>
            <a:r>
              <a:rPr lang="zh-CN" altLang="en-US" dirty="0">
                <a:solidFill>
                  <a:srgbClr val="000000"/>
                </a:solidFill>
                <a:latin typeface="微軟正黑體" panose="020B0604030504040204" pitchFamily="34" charset="-120"/>
                <a:ea typeface="微軟正黑體" panose="020B0604030504040204" pitchFamily="34" charset="-120"/>
              </a:rPr>
              <a:t>標籤下加入</a:t>
            </a:r>
            <a:r>
              <a:rPr lang="en-US" dirty="0">
                <a:solidFill>
                  <a:srgbClr val="000000"/>
                </a:solidFill>
                <a:latin typeface="微軟正黑體" panose="020B0604030504040204" pitchFamily="34" charset="-120"/>
                <a:ea typeface="微軟正黑體" panose="020B0604030504040204" pitchFamily="34" charset="-120"/>
              </a:rPr>
              <a:t>Google Service</a:t>
            </a:r>
            <a:r>
              <a:rPr lang="zh-CN" altLang="en-US" dirty="0">
                <a:solidFill>
                  <a:srgbClr val="000000"/>
                </a:solidFill>
                <a:latin typeface="微軟正黑體" panose="020B0604030504040204" pitchFamily="34" charset="-120"/>
                <a:ea typeface="微軟正黑體" panose="020B0604030504040204" pitchFamily="34" charset="-120"/>
              </a:rPr>
              <a:t>版本、</a:t>
            </a:r>
            <a:r>
              <a:rPr lang="en-US" dirty="0">
                <a:solidFill>
                  <a:srgbClr val="000000"/>
                </a:solidFill>
                <a:latin typeface="微軟正黑體" panose="020B0604030504040204" pitchFamily="34" charset="-120"/>
                <a:ea typeface="微軟正黑體" panose="020B0604030504040204" pitchFamily="34" charset="-120"/>
              </a:rPr>
              <a:t>Google Map API key</a:t>
            </a:r>
            <a:r>
              <a:rPr lang="zh-CN" altLang="en-US" dirty="0">
                <a:solidFill>
                  <a:srgbClr val="000000"/>
                </a:solidFill>
                <a:latin typeface="微軟正黑體" panose="020B0604030504040204" pitchFamily="34" charset="-120"/>
                <a:ea typeface="微軟正黑體"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每一個使用地圖元件的應用程式，都需要依照上列的方式建立</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，地圖才可以正確下載與顯示。如果開發其它使用地圖元件的應用程式，可以繼續使用同一個</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微軟正黑體" panose="020B0604030504040204" pitchFamily="34" charset="-120"/>
                <a:ea typeface="微軟正黑體" panose="020B0604030504040204" pitchFamily="34" charset="-120"/>
              </a:rPr>
              <a:t>在瀏覽器開啟這個網頁：</a:t>
            </a:r>
            <a:r>
              <a:rPr lang="pt-BR" dirty="0">
                <a:solidFill>
                  <a:srgbClr val="000000"/>
                </a:solidFill>
                <a:latin typeface="微軟正黑體" panose="020B0604030504040204" pitchFamily="34" charset="-120"/>
                <a:ea typeface="微軟正黑體" panose="020B0604030504040204" pitchFamily="34" charset="-120"/>
                <a:hlinkClick r:id="rId1"/>
              </a:rPr>
              <a:t>https://console.developers.google.com/</a:t>
            </a:r>
            <a:r>
              <a:rPr lang="pt-BR" dirty="0">
                <a:solidFill>
                  <a:srgbClr val="000000"/>
                </a:solidFill>
                <a:latin typeface="微軟正黑體" panose="020B0604030504040204" pitchFamily="34" charset="-120"/>
                <a:ea typeface="微軟正黑體" panose="020B0604030504040204" pitchFamily="34" charset="-120"/>
              </a:rPr>
              <a:t>。</a:t>
            </a:r>
            <a:endParaRPr lang="pt-BR" dirty="0">
              <a:solidFill>
                <a:srgbClr val="000000"/>
              </a:solidFill>
              <a:latin typeface="微軟正黑體" panose="020B0604030504040204" pitchFamily="34" charset="-120"/>
              <a:ea typeface="微軟正黑體" panose="020B0604030504040204" pitchFamily="34" charset="-120"/>
            </a:endParaRPr>
          </a:p>
          <a:p>
            <a:pPr>
              <a:buFont typeface="+mj-lt"/>
              <a:buAutoNum type="arabicPeriod"/>
            </a:pPr>
            <a:r>
              <a:rPr lang="pt-BR" dirty="0">
                <a:solidFill>
                  <a:srgbClr val="000000"/>
                </a:solidFill>
                <a:latin typeface="微軟正黑體" panose="020B0604030504040204" pitchFamily="34" charset="-120"/>
                <a:ea typeface="微軟正黑體" panose="020B0604030504040204" pitchFamily="34" charset="-120"/>
              </a:rPr>
              <a:t>選擇「My Project」:</a:t>
            </a:r>
            <a:endParaRPr lang="pt-BR"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微軟正黑體" panose="020B0604030504040204" pitchFamily="34" charset="-120"/>
                <a:ea typeface="微軟正黑體" panose="020B0604030504040204" pitchFamily="34" charset="-120"/>
              </a:rPr>
              <a:t>選擇「</a:t>
            </a:r>
            <a:r>
              <a:rPr lang="en-US" altLang="zh-TW" dirty="0">
                <a:solidFill>
                  <a:srgbClr val="000000"/>
                </a:solidFill>
                <a:latin typeface="微軟正黑體" panose="020B0604030504040204" pitchFamily="34" charset="-120"/>
                <a:ea typeface="微軟正黑體" panose="020B0604030504040204" pitchFamily="34" charset="-120"/>
              </a:rPr>
              <a:t>API</a:t>
            </a:r>
            <a:r>
              <a:rPr lang="zh-TW" altLang="en-US" dirty="0">
                <a:solidFill>
                  <a:srgbClr val="000000"/>
                </a:solidFill>
                <a:latin typeface="微軟正黑體" panose="020B0604030504040204" pitchFamily="34" charset="-120"/>
                <a:ea typeface="微軟正黑體" panose="020B0604030504040204" pitchFamily="34" charset="-120"/>
              </a:rPr>
              <a:t>和憑證 </a:t>
            </a:r>
            <a:r>
              <a:rPr lang="en-US" altLang="zh-TW" dirty="0">
                <a:solidFill>
                  <a:srgbClr val="000000"/>
                </a:solidFill>
                <a:latin typeface="微軟正黑體" panose="020B0604030504040204" pitchFamily="34" charset="-120"/>
                <a:ea typeface="微軟正黑體" panose="020B0604030504040204" pitchFamily="34" charset="-120"/>
              </a:rPr>
              <a:t>-&gt; </a:t>
            </a:r>
            <a:r>
              <a:rPr lang="zh-TW" altLang="en-US" dirty="0">
                <a:solidFill>
                  <a:srgbClr val="000000"/>
                </a:solidFill>
                <a:latin typeface="微軟正黑體" panose="020B0604030504040204" pitchFamily="34" charset="-120"/>
                <a:ea typeface="微軟正黑體" panose="020B0604030504040204" pitchFamily="34" charset="-120"/>
              </a:rPr>
              <a:t>憑證」目錄後，找到剛才申請的</a:t>
            </a:r>
            <a:r>
              <a:rPr lang="en-US" altLang="zh-TW" dirty="0">
                <a:solidFill>
                  <a:srgbClr val="000000"/>
                </a:solidFill>
                <a:latin typeface="微軟正黑體" panose="020B0604030504040204" pitchFamily="34" charset="-120"/>
                <a:ea typeface="微軟正黑體" panose="020B0604030504040204" pitchFamily="34" charset="-120"/>
              </a:rPr>
              <a:t>Android </a:t>
            </a:r>
            <a:r>
              <a:rPr lang="zh-TW" altLang="en-US" dirty="0">
                <a:solidFill>
                  <a:srgbClr val="000000"/>
                </a:solidFill>
                <a:latin typeface="微軟正黑體" panose="020B0604030504040204" pitchFamily="34" charset="-120"/>
                <a:ea typeface="微軟正黑體" panose="020B0604030504040204" pitchFamily="34" charset="-120"/>
              </a:rPr>
              <a:t>應用程式的金鑰，選擇「編輯允許使用的</a:t>
            </a:r>
            <a:r>
              <a:rPr lang="en-US" altLang="zh-TW" dirty="0">
                <a:solidFill>
                  <a:srgbClr val="000000"/>
                </a:solidFill>
                <a:latin typeface="微軟正黑體" panose="020B0604030504040204" pitchFamily="34" charset="-120"/>
                <a:ea typeface="微軟正黑體" panose="020B0604030504040204" pitchFamily="34" charset="-120"/>
              </a:rPr>
              <a:t>Android</a:t>
            </a:r>
            <a:r>
              <a:rPr lang="zh-TW" altLang="en-US" dirty="0">
                <a:solidFill>
                  <a:srgbClr val="000000"/>
                </a:solidFill>
                <a:latin typeface="微軟正黑體" panose="020B0604030504040204" pitchFamily="34" charset="-120"/>
                <a:ea typeface="微軟正黑體" panose="020B0604030504040204" pitchFamily="34" charset="-120"/>
              </a:rPr>
              <a:t>應用程式」：</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微軟正黑體" panose="020B0604030504040204" pitchFamily="34" charset="-120"/>
                <a:ea typeface="微軟正黑體" panose="020B0604030504040204" pitchFamily="34" charset="-120"/>
              </a:rPr>
              <a:t>參考網頁的說明，加入第二個應用程式。在同一台電腦開發的時候，在「</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」前的設定不變，「</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」後面是應用程式的套件名稱。完成後選擇「更新」就可以讓其它應用程式使用這個申請好的</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charset="0"/>
              </a:rPr>
              <a:t>8. </a:t>
            </a:r>
            <a:r>
              <a:rPr lang="zh-CN" altLang="en-US" sz="1200" dirty="0" smtClean="0">
                <a:solidFill>
                  <a:srgbClr val="000000"/>
                </a:solidFill>
                <a:latin typeface="Arial" charset="0"/>
              </a:rPr>
              <a:t>准</a:t>
            </a:r>
            <a:r>
              <a:rPr lang="zh-CN" altLang="en-US" sz="1200" dirty="0">
                <a:solidFill>
                  <a:srgbClr val="000000"/>
                </a:solidFill>
                <a:latin typeface="Arial" charset="0"/>
              </a:rPr>
              <a:t>备</a:t>
            </a:r>
            <a:r>
              <a:rPr lang="en-US" sz="1200" dirty="0" err="1">
                <a:solidFill>
                  <a:srgbClr val="000000"/>
                </a:solidFill>
                <a:latin typeface="Arial" charset="0"/>
              </a:rPr>
              <a:t>kernal</a:t>
            </a:r>
            <a:r>
              <a:rPr lang="zh-CN" altLang="en-US" sz="1200" dirty="0">
                <a:solidFill>
                  <a:srgbClr val="000000"/>
                </a:solidFill>
                <a:latin typeface="Arial" charset="0"/>
              </a:rPr>
              <a:t>函数的参数</a:t>
            </a:r>
            <a:endParaRPr lang="zh-CN" altLang="en-US" sz="1200" dirty="0">
              <a:solidFill>
                <a:srgbClr val="000000"/>
              </a:solidFill>
              <a:latin typeface="Arial" charset="0"/>
            </a:endParaRPr>
          </a:p>
          <a:p>
            <a:r>
              <a:rPr lang="en-US" sz="1200" dirty="0" err="1">
                <a:solidFill>
                  <a:srgbClr val="000000"/>
                </a:solidFill>
                <a:latin typeface="Arial" charset="0"/>
              </a:rPr>
              <a:t>kernal</a:t>
            </a:r>
            <a:r>
              <a:rPr lang="zh-CN" altLang="en-US" sz="1200" dirty="0">
                <a:solidFill>
                  <a:srgbClr val="000000"/>
                </a:solidFill>
                <a:latin typeface="Arial" charset="0"/>
              </a:rPr>
              <a:t>函数需要三个参数，分别是输入的两个数组</a:t>
            </a:r>
            <a:r>
              <a:rPr lang="en-US" sz="1200" dirty="0">
                <a:solidFill>
                  <a:srgbClr val="000000"/>
                </a:solidFill>
                <a:latin typeface="Arial" charset="0"/>
              </a:rPr>
              <a:t>mem，</a:t>
            </a:r>
            <a:r>
              <a:rPr lang="zh-CN" altLang="en-US" sz="1200" dirty="0">
                <a:solidFill>
                  <a:srgbClr val="000000"/>
                </a:solidFill>
                <a:latin typeface="Arial" charset="0"/>
              </a:rPr>
              <a:t>和一个输出的数组</a:t>
            </a:r>
            <a:r>
              <a:rPr lang="en-US" sz="1200" dirty="0">
                <a:solidFill>
                  <a:srgbClr val="000000"/>
                </a:solidFill>
                <a:latin typeface="Arial" charset="0"/>
              </a:rPr>
              <a:t>mem，</a:t>
            </a:r>
            <a:r>
              <a:rPr lang="zh-CN" altLang="en-US" sz="1200" dirty="0">
                <a:solidFill>
                  <a:srgbClr val="000000"/>
                </a:solidFill>
                <a:latin typeface="Arial" charset="0"/>
              </a:rPr>
              <a:t>这些</a:t>
            </a:r>
            <a:r>
              <a:rPr lang="en-US" sz="1200" dirty="0">
                <a:solidFill>
                  <a:srgbClr val="000000"/>
                </a:solidFill>
                <a:latin typeface="Arial" charset="0"/>
              </a:rPr>
              <a:t>mem</a:t>
            </a:r>
            <a:r>
              <a:rPr lang="zh-CN" altLang="en-US" sz="1200" dirty="0">
                <a:solidFill>
                  <a:srgbClr val="000000"/>
                </a:solidFill>
                <a:latin typeface="Arial" charset="0"/>
              </a:rPr>
              <a:t>都要一一创建准备好。</a:t>
            </a:r>
            <a:endParaRPr lang="zh-CN" altLang="en-US" sz="1200" dirty="0">
              <a:solidFill>
                <a:srgbClr val="000000"/>
              </a:solidFill>
              <a:latin typeface="Arial" charset="0"/>
            </a:endParaRPr>
          </a:p>
          <a:p>
            <a:r>
              <a:rPr lang="zh-CN" altLang="en-US" sz="1200" dirty="0">
                <a:solidFill>
                  <a:srgbClr val="000000"/>
                </a:solidFill>
                <a:latin typeface="Arial" charset="0"/>
              </a:rPr>
              <a:t>首先是输入的两个</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a(DATA_SIZE), b(DATA_SIZE)</a:t>
            </a:r>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 = 0; </a:t>
            </a:r>
            <a:r>
              <a:rPr lang="en-US" sz="1200" dirty="0" err="1">
                <a:solidFill>
                  <a:srgbClr val="000000"/>
                </a:solidFill>
                <a:latin typeface="Arial" charset="0"/>
              </a:rPr>
              <a:t>i</a:t>
            </a:r>
            <a:r>
              <a:rPr lang="en-US" sz="1200" dirty="0">
                <a:solidFill>
                  <a:srgbClr val="000000"/>
                </a:solidFill>
                <a:latin typeface="Arial" charset="0"/>
              </a:rPr>
              <a:t> &lt; DATA_SIZE; </a:t>
            </a:r>
            <a:r>
              <a:rPr lang="en-US" sz="1200" dirty="0" err="1">
                <a:solidFill>
                  <a:srgbClr val="000000"/>
                </a:solidFill>
                <a:latin typeface="Arial" charset="0"/>
              </a:rPr>
              <a:t>i</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b[</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a</a:t>
            </a:r>
            <a:r>
              <a:rPr lang="zh-CN" altLang="en-US" sz="1200" dirty="0">
                <a:solidFill>
                  <a:srgbClr val="000000"/>
                </a:solidFill>
                <a:latin typeface="Arial" charset="0"/>
              </a:rPr>
              <a:t>个</a:t>
            </a:r>
            <a:r>
              <a:rPr lang="en-US" sz="1200" dirty="0">
                <a:solidFill>
                  <a:srgbClr val="000000"/>
                </a:solidFill>
                <a:latin typeface="Arial" charset="0"/>
              </a:rPr>
              <a:t>b</a:t>
            </a:r>
            <a:r>
              <a:rPr lang="zh-CN" altLang="en-US" sz="1200" dirty="0">
                <a:solidFill>
                  <a:srgbClr val="000000"/>
                </a:solidFill>
                <a:latin typeface="Arial" charset="0"/>
              </a:rPr>
              <a:t>是我们要运算的两个输入数组（注意他们是在</a:t>
            </a:r>
            <a:r>
              <a:rPr lang="en-US" sz="1200" dirty="0">
                <a:solidFill>
                  <a:srgbClr val="000000"/>
                </a:solidFill>
                <a:latin typeface="Arial" charset="0"/>
              </a:rPr>
              <a:t>CPU</a:t>
            </a:r>
            <a:r>
              <a:rPr lang="zh-CN" altLang="en-US" sz="1200" dirty="0">
                <a:solidFill>
                  <a:srgbClr val="000000"/>
                </a:solidFill>
                <a:latin typeface="Arial" charset="0"/>
              </a:rPr>
              <a:t>上的，或者说分配与你的主板内存）</a:t>
            </a:r>
            <a:endParaRPr lang="zh-CN" altLang="en-US" sz="1200" dirty="0">
              <a:solidFill>
                <a:srgbClr val="000000"/>
              </a:solidFill>
              <a:latin typeface="Arial" charset="0"/>
            </a:endParaRPr>
          </a:p>
          <a:p>
            <a:r>
              <a:rPr lang="en-US" sz="1200" dirty="0">
                <a:solidFill>
                  <a:srgbClr val="000000"/>
                </a:solidFill>
                <a:latin typeface="Arial" charset="0"/>
              </a:rPr>
              <a:t>cl</a:t>
            </a:r>
            <a:r>
              <a:rPr lang="zh-CN" altLang="en-US" sz="1200" dirty="0">
                <a:solidFill>
                  <a:srgbClr val="000000"/>
                </a:solidFill>
                <a:latin typeface="Arial" charset="0"/>
              </a:rPr>
              <a:t>计算的变量要位于</a:t>
            </a:r>
            <a:r>
              <a:rPr lang="en-US" sz="1200" dirty="0">
                <a:solidFill>
                  <a:srgbClr val="000000"/>
                </a:solidFill>
                <a:latin typeface="Arial" charset="0"/>
              </a:rPr>
              <a:t>device</a:t>
            </a:r>
            <a:r>
              <a:rPr lang="zh-CN" altLang="en-US" sz="1200" dirty="0">
                <a:solidFill>
                  <a:srgbClr val="000000"/>
                </a:solidFill>
                <a:latin typeface="Arial" charset="0"/>
              </a:rPr>
              <a:t>的存储上（例如显卡的显存），这样才能快起来，所以首先要把内存搬家，把这部分输入数据从</a:t>
            </a:r>
            <a:r>
              <a:rPr lang="en-US" sz="1200" dirty="0">
                <a:solidFill>
                  <a:srgbClr val="000000"/>
                </a:solidFill>
                <a:latin typeface="Arial" charset="0"/>
              </a:rPr>
              <a:t>host mem</a:t>
            </a:r>
            <a:r>
              <a:rPr lang="zh-CN" altLang="en-US" sz="1200" dirty="0">
                <a:solidFill>
                  <a:srgbClr val="000000"/>
                </a:solidFill>
                <a:latin typeface="Arial" charset="0"/>
              </a:rPr>
              <a:t>拷贝到</a:t>
            </a:r>
            <a:r>
              <a:rPr lang="en-US" sz="1200" dirty="0">
                <a:solidFill>
                  <a:srgbClr val="000000"/>
                </a:solidFill>
                <a:latin typeface="Arial" charset="0"/>
              </a:rPr>
              <a:t>device</a:t>
            </a:r>
            <a:r>
              <a:rPr lang="zh-CN" altLang="en-US" sz="1200" dirty="0">
                <a:solidFill>
                  <a:srgbClr val="000000"/>
                </a:solidFill>
                <a:latin typeface="Arial" charset="0"/>
              </a:rPr>
              <a:t>的</a:t>
            </a:r>
            <a:r>
              <a:rPr lang="en-US" sz="1200" dirty="0">
                <a:solidFill>
                  <a:srgbClr val="000000"/>
                </a:solidFill>
                <a:latin typeface="Arial" charset="0"/>
              </a:rPr>
              <a:t>mem</a:t>
            </a:r>
            <a:r>
              <a:rPr lang="zh-CN" altLang="en-US" sz="1200" dirty="0">
                <a:solidFill>
                  <a:srgbClr val="000000"/>
                </a:solidFill>
                <a:latin typeface="Arial" charset="0"/>
              </a:rPr>
              <a:t>上，代码如下：</a:t>
            </a:r>
            <a:endParaRPr lang="zh-CN" alt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cl_a</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&amp;a[0], NULL);</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cl_b</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&amp;b[0], NULL);</a:t>
            </a:r>
            <a:endParaRPr lang="en-US" sz="1200" dirty="0">
              <a:solidFill>
                <a:srgbClr val="000000"/>
              </a:solidFill>
              <a:latin typeface="Arial" charset="0"/>
            </a:endParaRPr>
          </a:p>
          <a:p>
            <a:r>
              <a:rPr lang="zh-CN" altLang="en-US" sz="1200" dirty="0">
                <a:solidFill>
                  <a:srgbClr val="000000"/>
                </a:solidFill>
                <a:latin typeface="Arial" charset="0"/>
              </a:rPr>
              <a:t>上面代码的含义是使用</a:t>
            </a:r>
            <a:r>
              <a:rPr lang="en-US" sz="1200" dirty="0">
                <a:solidFill>
                  <a:srgbClr val="000000"/>
                </a:solidFill>
                <a:latin typeface="Arial" charset="0"/>
              </a:rPr>
              <a:t>host mem</a:t>
            </a:r>
            <a:r>
              <a:rPr lang="zh-CN" altLang="en-US" sz="1200" dirty="0">
                <a:solidFill>
                  <a:srgbClr val="000000"/>
                </a:solidFill>
                <a:latin typeface="Arial" charset="0"/>
              </a:rPr>
              <a:t>的指针来创建</a:t>
            </a:r>
            <a:r>
              <a:rPr lang="en-US" sz="1200" dirty="0">
                <a:solidFill>
                  <a:srgbClr val="000000"/>
                </a:solidFill>
                <a:latin typeface="Arial" charset="0"/>
              </a:rPr>
              <a:t>device</a:t>
            </a:r>
            <a:r>
              <a:rPr lang="zh-CN" altLang="en-US" sz="1200" dirty="0">
                <a:solidFill>
                  <a:srgbClr val="000000"/>
                </a:solidFill>
                <a:latin typeface="Arial" charset="0"/>
              </a:rPr>
              <a:t>的只读</a:t>
            </a:r>
            <a:r>
              <a:rPr lang="en-US" sz="1200" dirty="0">
                <a:solidFill>
                  <a:srgbClr val="000000"/>
                </a:solidFill>
                <a:latin typeface="Arial" charset="0"/>
              </a:rPr>
              <a:t>mem。</a:t>
            </a:r>
            <a:br>
              <a:rPr lang="en-US" sz="1200" dirty="0">
                <a:solidFill>
                  <a:srgbClr val="000000"/>
                </a:solidFill>
                <a:latin typeface="Arial" charset="0"/>
              </a:rPr>
            </a:br>
            <a:endParaRPr lang="en-US" sz="1200" dirty="0">
              <a:solidFill>
                <a:srgbClr val="000000"/>
              </a:solidFill>
              <a:latin typeface="Arial" charset="0"/>
            </a:endParaRPr>
          </a:p>
          <a:p>
            <a:r>
              <a:rPr lang="zh-CN" altLang="en-US" sz="1200" dirty="0">
                <a:solidFill>
                  <a:srgbClr val="000000"/>
                </a:solidFill>
                <a:latin typeface="Arial" charset="0"/>
              </a:rPr>
              <a:t>最后还要在</a:t>
            </a:r>
            <a:r>
              <a:rPr lang="en-US" sz="1200" dirty="0">
                <a:solidFill>
                  <a:srgbClr val="000000"/>
                </a:solidFill>
                <a:latin typeface="Arial" charset="0"/>
              </a:rPr>
              <a:t>device</a:t>
            </a:r>
            <a:r>
              <a:rPr lang="zh-CN" altLang="en-US" sz="1200" dirty="0">
                <a:solidFill>
                  <a:srgbClr val="000000"/>
                </a:solidFill>
                <a:latin typeface="Arial" charset="0"/>
              </a:rPr>
              <a:t>上分配保存结果的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cl_res</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CL_MEM_WRITE_ONLY,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NULL, NULL);</a:t>
            </a:r>
            <a:endParaRPr lang="en-US" sz="1200" dirty="0">
              <a:solidFill>
                <a:srgbClr val="000000"/>
              </a:solidFill>
              <a:latin typeface="Arial" charset="0"/>
            </a:endParaRPr>
          </a:p>
          <a:p>
            <a:r>
              <a:rPr lang="zh-CN" altLang="en-US" sz="1200" dirty="0">
                <a:solidFill>
                  <a:srgbClr val="000000"/>
                </a:solidFill>
                <a:latin typeface="Arial" charset="0"/>
              </a:rPr>
              <a:t>这是直接在</a:t>
            </a:r>
            <a:r>
              <a:rPr lang="en-US" sz="1200" dirty="0">
                <a:solidFill>
                  <a:srgbClr val="000000"/>
                </a:solidFill>
                <a:latin typeface="Arial" charset="0"/>
              </a:rPr>
              <a:t>device</a:t>
            </a:r>
            <a:r>
              <a:rPr lang="zh-CN" altLang="en-US" sz="1200" dirty="0">
                <a:solidFill>
                  <a:srgbClr val="000000"/>
                </a:solidFill>
                <a:latin typeface="Arial" charset="0"/>
              </a:rPr>
              <a:t>上分配的。</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最后设置好</a:t>
            </a:r>
            <a:r>
              <a:rPr lang="en-US" sz="1200" dirty="0" err="1">
                <a:solidFill>
                  <a:srgbClr val="000000"/>
                </a:solidFill>
                <a:latin typeface="Arial" charset="0"/>
              </a:rPr>
              <a:t>kernal</a:t>
            </a:r>
            <a:r>
              <a:rPr lang="zh-CN" altLang="en-US" sz="1200" dirty="0">
                <a:solidFill>
                  <a:srgbClr val="000000"/>
                </a:solidFill>
                <a:latin typeface="Arial" charset="0"/>
              </a:rPr>
              <a:t>的参数</a:t>
            </a:r>
            <a:endParaRPr lang="zh-CN" altLang="en-US" sz="1200" dirty="0">
              <a:solidFill>
                <a:srgbClr val="000000"/>
              </a:solidFill>
              <a:latin typeface="Arial" charset="0"/>
            </a:endParaRPr>
          </a:p>
          <a:p>
            <a:r>
              <a:rPr lang="zh-CN" alt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0,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1,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2,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cl_res</a:t>
            </a:r>
            <a:r>
              <a:rPr lang="en-US" sz="1200" dirty="0">
                <a:solidFill>
                  <a:srgbClr val="000000"/>
                </a:solidFill>
                <a:latin typeface="Arial" charset="0"/>
              </a:rPr>
              <a:t>);</a:t>
            </a:r>
            <a:endParaRPr lang="en-US" sz="1200" b="0" i="0" dirty="0">
              <a:solidFill>
                <a:srgbClr val="000000"/>
              </a:solidFill>
              <a:effectLst/>
              <a:latin typeface="Arial"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charset="0"/>
              </a:rPr>
              <a:t>9. </a:t>
            </a:r>
            <a:r>
              <a:rPr lang="zh-CN" altLang="en-US" sz="1200" dirty="0" smtClean="0">
                <a:solidFill>
                  <a:srgbClr val="000000"/>
                </a:solidFill>
                <a:latin typeface="Arial" charset="0"/>
              </a:rPr>
              <a:t>执</a:t>
            </a:r>
            <a:r>
              <a:rPr lang="zh-CN" altLang="en-US" sz="1200" dirty="0">
                <a:solidFill>
                  <a:srgbClr val="000000"/>
                </a:solidFill>
                <a:latin typeface="Arial" charset="0"/>
              </a:rPr>
              <a:t>行</a:t>
            </a:r>
            <a:r>
              <a:rPr lang="en-US" altLang="zh-CN" sz="1200" dirty="0" err="1">
                <a:solidFill>
                  <a:srgbClr val="000000"/>
                </a:solidFill>
                <a:latin typeface="Arial" charset="0"/>
              </a:rPr>
              <a:t>kernal</a:t>
            </a:r>
            <a:r>
              <a:rPr lang="zh-CN" altLang="en-US" sz="1200" dirty="0">
                <a:solidFill>
                  <a:srgbClr val="000000"/>
                </a:solidFill>
                <a:latin typeface="Arial" charset="0"/>
              </a:rPr>
              <a:t>函数</a:t>
            </a:r>
            <a:endParaRPr lang="zh-CN" altLang="en-US" sz="1200" dirty="0">
              <a:solidFill>
                <a:srgbClr val="000000"/>
              </a:solidFill>
              <a:latin typeface="Arial" charset="0"/>
            </a:endParaRPr>
          </a:p>
          <a:p>
            <a:r>
              <a:rPr lang="en-US" altLang="zh-CN" sz="1200" dirty="0">
                <a:solidFill>
                  <a:srgbClr val="000000"/>
                </a:solidFill>
                <a:latin typeface="Arial" charset="0"/>
              </a:rPr>
              <a:t>err = </a:t>
            </a:r>
            <a:r>
              <a:rPr lang="en-US" altLang="zh-CN" sz="1200" dirty="0" err="1">
                <a:solidFill>
                  <a:srgbClr val="000000"/>
                </a:solidFill>
                <a:latin typeface="Arial" charset="0"/>
              </a:rPr>
              <a:t>clEnqueueNDRangeKernel</a:t>
            </a:r>
            <a:r>
              <a:rPr lang="en-US" altLang="zh-CN" sz="1200" dirty="0">
                <a:solidFill>
                  <a:srgbClr val="000000"/>
                </a:solidFill>
                <a:latin typeface="Arial" charset="0"/>
              </a:rPr>
              <a:t>(</a:t>
            </a:r>
            <a:r>
              <a:rPr lang="en-US" altLang="zh-CN" sz="1200" dirty="0" err="1">
                <a:solidFill>
                  <a:srgbClr val="000000"/>
                </a:solidFill>
                <a:latin typeface="Arial" charset="0"/>
              </a:rPr>
              <a:t>cqueue</a:t>
            </a:r>
            <a:r>
              <a:rPr lang="en-US" altLang="zh-CN" sz="1200" dirty="0">
                <a:solidFill>
                  <a:srgbClr val="000000"/>
                </a:solidFill>
                <a:latin typeface="Arial" charset="0"/>
              </a:rPr>
              <a:t>[0], adder, 1, 0, &amp;</a:t>
            </a:r>
            <a:r>
              <a:rPr lang="en-US" altLang="zh-CN" sz="1200" dirty="0" err="1">
                <a:solidFill>
                  <a:srgbClr val="000000"/>
                </a:solidFill>
                <a:latin typeface="Arial" charset="0"/>
              </a:rPr>
              <a:t>work_size</a:t>
            </a:r>
            <a:r>
              <a:rPr lang="en-US" altLang="zh-CN" sz="1200" dirty="0">
                <a:solidFill>
                  <a:srgbClr val="000000"/>
                </a:solidFill>
                <a:latin typeface="Arial" charset="0"/>
              </a:rPr>
              <a:t>, 0, 0, 0, 0);</a:t>
            </a:r>
            <a:endParaRPr lang="en-US" altLang="zh-CN" sz="1200" dirty="0">
              <a:solidFill>
                <a:srgbClr val="000000"/>
              </a:solidFill>
              <a:latin typeface="Arial" charset="0"/>
            </a:endParaRPr>
          </a:p>
          <a:p>
            <a:r>
              <a:rPr lang="en-US" altLang="zh-CN" sz="1200" dirty="0">
                <a:solidFill>
                  <a:srgbClr val="000000"/>
                </a:solidFill>
                <a:latin typeface="Arial" charset="0"/>
              </a:rPr>
              <a:t> </a:t>
            </a:r>
            <a:endParaRPr lang="en-US" altLang="zh-CN" sz="1200" dirty="0">
              <a:solidFill>
                <a:srgbClr val="000000"/>
              </a:solidFill>
              <a:latin typeface="Arial" charset="0"/>
            </a:endParaRPr>
          </a:p>
          <a:p>
            <a:r>
              <a:rPr lang="zh-CN" altLang="en-US" sz="1200" dirty="0">
                <a:solidFill>
                  <a:srgbClr val="000000"/>
                </a:solidFill>
                <a:latin typeface="Arial" charset="0"/>
              </a:rPr>
              <a:t>注意</a:t>
            </a:r>
            <a:r>
              <a:rPr lang="en-US" altLang="zh-CN" sz="1200" dirty="0">
                <a:solidFill>
                  <a:srgbClr val="000000"/>
                </a:solidFill>
                <a:latin typeface="Arial" charset="0"/>
              </a:rPr>
              <a:t>cl</a:t>
            </a:r>
            <a:r>
              <a:rPr lang="zh-CN" altLang="en-US" sz="1200" dirty="0">
                <a:solidFill>
                  <a:srgbClr val="000000"/>
                </a:solidFill>
                <a:latin typeface="Arial" charset="0"/>
              </a:rPr>
              <a:t>的</a:t>
            </a:r>
            <a:r>
              <a:rPr lang="en-US" altLang="zh-CN" sz="1200" dirty="0" err="1">
                <a:solidFill>
                  <a:srgbClr val="000000"/>
                </a:solidFill>
                <a:latin typeface="Arial" charset="0"/>
              </a:rPr>
              <a:t>kernal</a:t>
            </a:r>
            <a:r>
              <a:rPr lang="zh-CN" altLang="en-US" sz="1200" dirty="0">
                <a:solidFill>
                  <a:srgbClr val="000000"/>
                </a:solidFill>
                <a:latin typeface="Arial" charset="0"/>
              </a:rPr>
              <a:t>函数的执行是异步的，这也是为了能让</a:t>
            </a:r>
            <a:r>
              <a:rPr lang="en-US" altLang="zh-CN" sz="1200" dirty="0" err="1">
                <a:solidFill>
                  <a:srgbClr val="000000"/>
                </a:solidFill>
                <a:latin typeface="Arial" charset="0"/>
              </a:rPr>
              <a:t>cpu</a:t>
            </a:r>
            <a:r>
              <a:rPr lang="zh-CN" altLang="en-US" sz="1200" dirty="0">
                <a:solidFill>
                  <a:srgbClr val="000000"/>
                </a:solidFill>
                <a:latin typeface="Arial" charset="0"/>
              </a:rPr>
              <a:t>可以与</a:t>
            </a:r>
            <a:r>
              <a:rPr lang="en-US" altLang="zh-CN" sz="1200" dirty="0" err="1">
                <a:solidFill>
                  <a:srgbClr val="000000"/>
                </a:solidFill>
                <a:latin typeface="Arial" charset="0"/>
              </a:rPr>
              <a:t>gpu</a:t>
            </a:r>
            <a:r>
              <a:rPr lang="zh-CN" altLang="en-US" sz="1200" dirty="0">
                <a:solidFill>
                  <a:srgbClr val="000000"/>
                </a:solidFill>
                <a:latin typeface="Arial" charset="0"/>
              </a:rPr>
              <a:t>同时做事（但是异步就涉及到设备间的同步、状态查询等，这是非常复杂的一部分，后面再说）</a:t>
            </a:r>
            <a:endParaRPr lang="zh-CN" altLang="en-US" sz="1200" dirty="0">
              <a:solidFill>
                <a:srgbClr val="000000"/>
              </a:solidFill>
              <a:latin typeface="Arial" charset="0"/>
            </a:endParaRPr>
          </a:p>
          <a:p>
            <a:r>
              <a:rPr lang="zh-CN" altLang="en-US" sz="1200" dirty="0">
                <a:solidFill>
                  <a:srgbClr val="000000"/>
                </a:solidFill>
                <a:latin typeface="Arial" charset="0"/>
              </a:rPr>
              <a:t>所以上面这个函数会立即返回，</a:t>
            </a:r>
            <a:r>
              <a:rPr lang="en-US" altLang="zh-CN" sz="1200" dirty="0" err="1">
                <a:solidFill>
                  <a:srgbClr val="000000"/>
                </a:solidFill>
                <a:latin typeface="Arial" charset="0"/>
              </a:rPr>
              <a:t>clEnqueueNDRangeKernel</a:t>
            </a:r>
            <a:r>
              <a:rPr lang="zh-CN" altLang="en-US" sz="1200" dirty="0">
                <a:solidFill>
                  <a:srgbClr val="000000"/>
                </a:solidFill>
                <a:latin typeface="Arial" charset="0"/>
              </a:rPr>
              <a:t>的意思是往某个</a:t>
            </a:r>
            <a:r>
              <a:rPr lang="en-US" altLang="zh-CN" sz="1200" dirty="0">
                <a:solidFill>
                  <a:srgbClr val="000000"/>
                </a:solidFill>
                <a:latin typeface="Arial" charset="0"/>
              </a:rPr>
              <a:t>device</a:t>
            </a:r>
            <a:r>
              <a:rPr lang="zh-CN" altLang="en-US" sz="1200" dirty="0">
                <a:solidFill>
                  <a:srgbClr val="000000"/>
                </a:solidFill>
                <a:latin typeface="Arial" charset="0"/>
              </a:rPr>
              <a:t>的</a:t>
            </a:r>
            <a:r>
              <a:rPr lang="en-US" altLang="zh-CN" sz="1200" dirty="0" err="1">
                <a:solidFill>
                  <a:srgbClr val="000000"/>
                </a:solidFill>
                <a:latin typeface="Arial" charset="0"/>
              </a:rPr>
              <a:t>commoand</a:t>
            </a:r>
            <a:r>
              <a:rPr lang="en-US" altLang="zh-CN" sz="1200" dirty="0">
                <a:solidFill>
                  <a:srgbClr val="000000"/>
                </a:solidFill>
                <a:latin typeface="Arial" charset="0"/>
              </a:rPr>
              <a:t> queue</a:t>
            </a:r>
            <a:r>
              <a:rPr lang="zh-CN" altLang="en-US" sz="1200" dirty="0">
                <a:solidFill>
                  <a:srgbClr val="000000"/>
                </a:solidFill>
                <a:latin typeface="Arial" charset="0"/>
              </a:rPr>
              <a:t>里面推入一个</a:t>
            </a:r>
            <a:r>
              <a:rPr lang="en-US" altLang="zh-CN" sz="1200" dirty="0" err="1">
                <a:solidFill>
                  <a:srgbClr val="000000"/>
                </a:solidFill>
                <a:latin typeface="Arial" charset="0"/>
              </a:rPr>
              <a:t>kernal</a:t>
            </a:r>
            <a:r>
              <a:rPr lang="zh-CN" altLang="en-US" sz="1200" dirty="0">
                <a:solidFill>
                  <a:srgbClr val="000000"/>
                </a:solidFill>
                <a:latin typeface="Arial" charset="0"/>
              </a:rPr>
              <a:t>函数让其执行，</a:t>
            </a:r>
            <a:r>
              <a:rPr lang="en-US" altLang="zh-CN" sz="1200" dirty="0">
                <a:solidFill>
                  <a:srgbClr val="000000"/>
                </a:solidFill>
                <a:latin typeface="Arial" charset="0"/>
              </a:rPr>
              <a:t>device</a:t>
            </a:r>
            <a:r>
              <a:rPr lang="zh-CN" altLang="en-US" sz="1200" dirty="0">
                <a:solidFill>
                  <a:srgbClr val="000000"/>
                </a:solidFill>
                <a:latin typeface="Arial" charset="0"/>
              </a:rPr>
              <a:t>会按某个顺序执行它的</a:t>
            </a:r>
            <a:r>
              <a:rPr lang="en-US" altLang="zh-CN" sz="1200" dirty="0">
                <a:solidFill>
                  <a:srgbClr val="000000"/>
                </a:solidFill>
                <a:latin typeface="Arial" charset="0"/>
              </a:rPr>
              <a:t>command queue</a:t>
            </a:r>
            <a:r>
              <a:rPr lang="zh-CN" altLang="en-US" sz="1200" dirty="0">
                <a:solidFill>
                  <a:srgbClr val="000000"/>
                </a:solidFill>
                <a:latin typeface="Arial" charset="0"/>
              </a:rPr>
              <a:t>里面的指令，所以这个语句调用后，</a:t>
            </a:r>
            <a:r>
              <a:rPr lang="en-US" altLang="zh-CN" sz="1200" dirty="0" err="1">
                <a:solidFill>
                  <a:srgbClr val="000000"/>
                </a:solidFill>
                <a:latin typeface="Arial" charset="0"/>
              </a:rPr>
              <a:t>kernal</a:t>
            </a:r>
            <a:r>
              <a:rPr lang="zh-CN" altLang="en-US" sz="1200" dirty="0">
                <a:solidFill>
                  <a:srgbClr val="000000"/>
                </a:solidFill>
                <a:latin typeface="Arial" charset="0"/>
              </a:rPr>
              <a:t>是否真的立即执行还要取决于它的</a:t>
            </a:r>
            <a:r>
              <a:rPr lang="en-US" altLang="zh-CN" sz="1200" dirty="0">
                <a:solidFill>
                  <a:srgbClr val="000000"/>
                </a:solidFill>
                <a:latin typeface="Arial" charset="0"/>
              </a:rPr>
              <a:t>queue</a:t>
            </a:r>
            <a:r>
              <a:rPr lang="zh-CN" altLang="en-US" sz="1200" dirty="0">
                <a:solidFill>
                  <a:srgbClr val="000000"/>
                </a:solidFill>
                <a:latin typeface="Arial" charset="0"/>
              </a:rPr>
              <a:t>里面是否还有其他的指令。</a:t>
            </a:r>
            <a:endParaRPr lang="zh-CN" altLang="en-US" sz="1200" b="0" i="0" dirty="0">
              <a:solidFill>
                <a:srgbClr val="000000"/>
              </a:solidFill>
              <a:effectLst/>
              <a:latin typeface="Arial"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charset="0"/>
              </a:rPr>
              <a:t>10. </a:t>
            </a:r>
            <a:r>
              <a:rPr lang="zh-CN" altLang="en-US" sz="1200" dirty="0" smtClean="0">
                <a:solidFill>
                  <a:srgbClr val="000000"/>
                </a:solidFill>
                <a:latin typeface="Arial" charset="0"/>
              </a:rPr>
              <a:t>将</a:t>
            </a:r>
            <a:r>
              <a:rPr lang="zh-CN" altLang="en-US" sz="1200" dirty="0">
                <a:solidFill>
                  <a:srgbClr val="000000"/>
                </a:solidFill>
                <a:latin typeface="Arial" charset="0"/>
              </a:rPr>
              <a:t>结果拷回</a:t>
            </a:r>
            <a:r>
              <a:rPr lang="en-US" sz="1200" dirty="0">
                <a:solidFill>
                  <a:srgbClr val="000000"/>
                </a:solidFill>
                <a:latin typeface="Arial" charset="0"/>
              </a:rPr>
              <a:t>CPU</a:t>
            </a:r>
            <a:endParaRPr lang="en-US" sz="1200" dirty="0">
              <a:solidFill>
                <a:srgbClr val="000000"/>
              </a:solidFill>
              <a:latin typeface="Arial" charset="0"/>
            </a:endParaRPr>
          </a:p>
          <a:p>
            <a:r>
              <a:rPr lang="zh-CN" altLang="en-US" sz="1200" dirty="0" smtClean="0">
                <a:solidFill>
                  <a:srgbClr val="000000"/>
                </a:solidFill>
                <a:latin typeface="Arial" charset="0"/>
              </a:rPr>
              <a:t>上</a:t>
            </a:r>
            <a:r>
              <a:rPr lang="zh-CN" altLang="en-US" sz="1200" dirty="0">
                <a:solidFill>
                  <a:srgbClr val="000000"/>
                </a:solidFill>
                <a:latin typeface="Arial" charset="0"/>
              </a:rPr>
              <a:t>面执行后的结果是直接写在</a:t>
            </a:r>
            <a:r>
              <a:rPr lang="en-US" sz="1200" dirty="0">
                <a:solidFill>
                  <a:srgbClr val="000000"/>
                </a:solidFill>
                <a:latin typeface="Arial" charset="0"/>
              </a:rPr>
              <a:t>device</a:t>
            </a:r>
            <a:r>
              <a:rPr lang="zh-CN" altLang="en-US" sz="1200" dirty="0">
                <a:solidFill>
                  <a:srgbClr val="000000"/>
                </a:solidFill>
                <a:latin typeface="Arial" charset="0"/>
              </a:rPr>
              <a:t>的存储上，通常要在代码中继续使用，我们就需要把这个结果再拷回到</a:t>
            </a:r>
            <a:r>
              <a:rPr lang="en-US" sz="1200" dirty="0">
                <a:solidFill>
                  <a:srgbClr val="000000"/>
                </a:solidFill>
                <a:latin typeface="Arial" charset="0"/>
              </a:rPr>
              <a:t>CPU</a:t>
            </a:r>
            <a:r>
              <a:rPr lang="zh-CN" altLang="en-US" sz="1200" dirty="0">
                <a:solidFill>
                  <a:srgbClr val="000000"/>
                </a:solidFill>
                <a:latin typeface="Arial" charset="0"/>
              </a:rPr>
              <a:t>的内存上，使用下面的代码：</a:t>
            </a:r>
            <a:endParaRPr lang="zh-CN" alt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res(DATA_SIZE)</a:t>
            </a:r>
            <a:endParaRPr lang="en-US" sz="1200" dirty="0">
              <a:solidFill>
                <a:srgbClr val="000000"/>
              </a:solidFill>
              <a:latin typeface="Arial" charset="0"/>
            </a:endParaRPr>
          </a:p>
          <a:p>
            <a:r>
              <a:rPr lang="en-US" sz="1200" dirty="0" smtClean="0">
                <a:solidFill>
                  <a:srgbClr val="000000"/>
                </a:solidFill>
                <a:latin typeface="Arial" charset="0"/>
              </a:rPr>
              <a:t>err </a:t>
            </a:r>
            <a:r>
              <a:rPr lang="en-US" sz="1200" dirty="0">
                <a:solidFill>
                  <a:srgbClr val="000000"/>
                </a:solidFill>
                <a:latin typeface="Arial" charset="0"/>
              </a:rPr>
              <a:t>= </a:t>
            </a:r>
            <a:r>
              <a:rPr lang="en-US" sz="1200" dirty="0" err="1">
                <a:solidFill>
                  <a:srgbClr val="000000"/>
                </a:solidFill>
                <a:latin typeface="Arial" charset="0"/>
              </a:rPr>
              <a:t>clEnqueueReadBuffer</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[0], </a:t>
            </a:r>
            <a:r>
              <a:rPr lang="en-US" sz="1200" dirty="0" err="1">
                <a:solidFill>
                  <a:srgbClr val="000000"/>
                </a:solidFill>
                <a:latin typeface="Arial" charset="0"/>
              </a:rPr>
              <a:t>cl_res</a:t>
            </a:r>
            <a:r>
              <a:rPr lang="en-US" sz="1200" dirty="0">
                <a:solidFill>
                  <a:srgbClr val="000000"/>
                </a:solidFill>
                <a:latin typeface="Arial" charset="0"/>
              </a:rPr>
              <a:t>, CL_TRUE, 0, </a:t>
            </a:r>
            <a:r>
              <a:rPr lang="en-US" sz="1200" dirty="0" err="1">
                <a:solidFill>
                  <a:srgbClr val="000000"/>
                </a:solidFill>
                <a:latin typeface="Arial" charset="0"/>
              </a:rPr>
              <a:t>sizeof</a:t>
            </a:r>
            <a:r>
              <a:rPr lang="en-US" sz="1200" dirty="0">
                <a:solidFill>
                  <a:srgbClr val="000000"/>
                </a:solidFill>
                <a:latin typeface="Arial" charset="0"/>
              </a:rPr>
              <a:t>(float) * DATA_SIZE, &amp;res[0], 0, 0, 0);</a:t>
            </a:r>
            <a:endParaRPr lang="en-US" sz="1200" dirty="0">
              <a:solidFill>
                <a:srgbClr val="000000"/>
              </a:solidFill>
              <a:latin typeface="Arial" charset="0"/>
            </a:endParaRPr>
          </a:p>
          <a:p>
            <a:r>
              <a:rPr lang="en-US" sz="1200" dirty="0" err="1">
                <a:solidFill>
                  <a:srgbClr val="000000"/>
                </a:solidFill>
                <a:latin typeface="Arial" charset="0"/>
              </a:rPr>
              <a:t>clEnqueueReadBuffer</a:t>
            </a:r>
            <a:r>
              <a:rPr lang="zh-CN" altLang="en-US" sz="1200" dirty="0">
                <a:solidFill>
                  <a:srgbClr val="000000"/>
                </a:solidFill>
                <a:latin typeface="Arial" charset="0"/>
              </a:rPr>
              <a:t>的含义是往</a:t>
            </a:r>
            <a:r>
              <a:rPr lang="en-US" sz="1200" dirty="0">
                <a:solidFill>
                  <a:srgbClr val="000000"/>
                </a:solidFill>
                <a:latin typeface="Arial" charset="0"/>
              </a:rPr>
              <a:t>command queue</a:t>
            </a:r>
            <a:r>
              <a:rPr lang="zh-CN" altLang="en-US" sz="1200" dirty="0">
                <a:solidFill>
                  <a:srgbClr val="000000"/>
                </a:solidFill>
                <a:latin typeface="Arial" charset="0"/>
              </a:rPr>
              <a:t>里面推出一个条指令，是回拷</a:t>
            </a:r>
            <a:r>
              <a:rPr lang="en-US" sz="1200" dirty="0">
                <a:solidFill>
                  <a:srgbClr val="000000"/>
                </a:solidFill>
                <a:latin typeface="Arial" charset="0"/>
              </a:rPr>
              <a:t>mem，</a:t>
            </a:r>
            <a:r>
              <a:rPr lang="zh-CN" altLang="en-US" sz="1200" dirty="0">
                <a:solidFill>
                  <a:srgbClr val="000000"/>
                </a:solidFill>
                <a:latin typeface="Arial" charset="0"/>
              </a:rPr>
              <a:t>这里面的</a:t>
            </a:r>
            <a:r>
              <a:rPr lang="en-US" sz="1200" dirty="0">
                <a:solidFill>
                  <a:srgbClr val="000000"/>
                </a:solidFill>
                <a:latin typeface="Arial" charset="0"/>
              </a:rPr>
              <a:t>CL_TRUE</a:t>
            </a:r>
            <a:r>
              <a:rPr lang="zh-CN" altLang="en-US" sz="1200" dirty="0">
                <a:solidFill>
                  <a:srgbClr val="000000"/>
                </a:solidFill>
                <a:latin typeface="Arial" charset="0"/>
              </a:rPr>
              <a:t>是标志着这个指令的执行的同步的，就会阻塞</a:t>
            </a:r>
            <a:r>
              <a:rPr lang="en-US" sz="1200" dirty="0" err="1">
                <a:solidFill>
                  <a:srgbClr val="000000"/>
                </a:solidFill>
                <a:latin typeface="Arial" charset="0"/>
              </a:rPr>
              <a:t>cpu</a:t>
            </a:r>
            <a:r>
              <a:rPr lang="en-US" sz="1200" dirty="0">
                <a:solidFill>
                  <a:srgbClr val="000000"/>
                </a:solidFill>
                <a:latin typeface="Arial" charset="0"/>
              </a:rPr>
              <a:t>，</a:t>
            </a:r>
            <a:r>
              <a:rPr lang="zh-CN" altLang="en-US" sz="1200" dirty="0">
                <a:solidFill>
                  <a:srgbClr val="000000"/>
                </a:solidFill>
                <a:latin typeface="Arial" charset="0"/>
              </a:rPr>
              <a:t>所以这行代码返回就标志着该</a:t>
            </a:r>
            <a:r>
              <a:rPr lang="en-US" sz="1200" dirty="0">
                <a:solidFill>
                  <a:srgbClr val="000000"/>
                </a:solidFill>
                <a:latin typeface="Arial" charset="0"/>
              </a:rPr>
              <a:t>device</a:t>
            </a:r>
            <a:r>
              <a:rPr lang="zh-CN" altLang="en-US" sz="1200" dirty="0">
                <a:solidFill>
                  <a:srgbClr val="000000"/>
                </a:solidFill>
                <a:latin typeface="Arial" charset="0"/>
              </a:rPr>
              <a:t>上直到这个指令之前的所有指令都已经执行完了。</a:t>
            </a:r>
            <a:endParaRPr lang="zh-CN" altLang="en-US" sz="1200" b="0" i="0" dirty="0">
              <a:solidFill>
                <a:srgbClr val="000000"/>
              </a:solidFill>
              <a:effectLst/>
              <a:latin typeface="Arial"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charset="0"/>
              </a:rPr>
              <a:t>11. </a:t>
            </a:r>
            <a:r>
              <a:rPr lang="zh-CN" altLang="en-US" sz="1200" dirty="0" smtClean="0">
                <a:solidFill>
                  <a:srgbClr val="000000"/>
                </a:solidFill>
                <a:latin typeface="Arial" charset="0"/>
              </a:rPr>
              <a:t>打</a:t>
            </a:r>
            <a:r>
              <a:rPr lang="zh-CN" altLang="en-US" sz="1200" dirty="0">
                <a:solidFill>
                  <a:srgbClr val="000000"/>
                </a:solidFill>
                <a:latin typeface="Arial" charset="0"/>
              </a:rPr>
              <a:t>扫战场</a:t>
            </a:r>
            <a:endParaRPr lang="zh-CN" altLang="en-US" sz="1200" dirty="0">
              <a:solidFill>
                <a:srgbClr val="000000"/>
              </a:solidFill>
              <a:latin typeface="Arial" charset="0"/>
            </a:endParaRPr>
          </a:p>
          <a:p>
            <a:r>
              <a:rPr lang="en-US" altLang="zh-CN" sz="1200" dirty="0" smtClean="0">
                <a:solidFill>
                  <a:srgbClr val="000000"/>
                </a:solidFill>
                <a:latin typeface="Arial" charset="0"/>
              </a:rPr>
              <a:t>// </a:t>
            </a:r>
            <a:r>
              <a:rPr lang="en-US" sz="1200" dirty="0" smtClean="0">
                <a:solidFill>
                  <a:srgbClr val="000000"/>
                </a:solidFill>
                <a:latin typeface="Arial" charset="0"/>
              </a:rPr>
              <a:t>release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clReleaseKernel</a:t>
            </a:r>
            <a:r>
              <a:rPr lang="en-US" sz="1200" dirty="0">
                <a:solidFill>
                  <a:srgbClr val="000000"/>
                </a:solidFill>
                <a:latin typeface="Arial" charset="0"/>
              </a:rPr>
              <a:t>(adder);</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clReleaseProgram</a:t>
            </a:r>
            <a:r>
              <a:rPr lang="en-US" sz="1200" dirty="0">
                <a:solidFill>
                  <a:srgbClr val="000000"/>
                </a:solidFill>
                <a:latin typeface="Arial" charset="0"/>
              </a:rPr>
              <a:t>(program);</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cl_res</a:t>
            </a:r>
            <a:r>
              <a:rPr lang="en-US" sz="1200" dirty="0">
                <a:solidFill>
                  <a:srgbClr val="000000"/>
                </a:solidFill>
                <a:latin typeface="Arial" charset="0"/>
              </a:rPr>
              <a:t>);</a:t>
            </a:r>
            <a:endParaRPr lang="en-US" sz="1200" dirty="0">
              <a:solidFill>
                <a:srgbClr val="000000"/>
              </a:solidFill>
              <a:latin typeface="Arial" charset="0"/>
            </a:endParaRPr>
          </a:p>
          <a:p>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size_t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=0;i&lt;</a:t>
            </a:r>
            <a:r>
              <a:rPr lang="en-US" sz="1200" dirty="0" err="1">
                <a:solidFill>
                  <a:srgbClr val="000000"/>
                </a:solidFill>
                <a:latin typeface="Arial" charset="0"/>
              </a:rPr>
              <a:t>num;i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clReleaseCommandQueue</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clReleaseContext</a:t>
            </a:r>
            <a:r>
              <a:rPr lang="en-US" sz="1200" dirty="0">
                <a:solidFill>
                  <a:srgbClr val="000000"/>
                </a:solidFill>
                <a:latin typeface="Arial" charset="0"/>
              </a:rPr>
              <a:t>(context);</a:t>
            </a:r>
            <a:endParaRPr lang="en-US" sz="1200" b="0" i="0" dirty="0">
              <a:solidFill>
                <a:srgbClr val="000000"/>
              </a:solidFill>
              <a:effectLst/>
              <a:latin typeface="Arial"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charset="0"/>
              </a:rPr>
              <a:t>要注意计算的复杂度，复杂度过小的计算使用异构计算反而会增加计算时间，</a:t>
            </a:r>
            <a:r>
              <a:rPr lang="en-US" altLang="zh-CN" sz="1400" dirty="0">
                <a:solidFill>
                  <a:srgbClr val="000000"/>
                </a:solidFill>
                <a:latin typeface="Arial" charset="0"/>
              </a:rPr>
              <a:t>GPU</a:t>
            </a:r>
            <a:r>
              <a:rPr lang="zh-CN" altLang="en-US" sz="1400" dirty="0">
                <a:solidFill>
                  <a:srgbClr val="000000"/>
                </a:solidFill>
                <a:latin typeface="Arial" charset="0"/>
              </a:rPr>
              <a:t>运算都存在一个跟计算复杂度无关的“起步时间</a:t>
            </a:r>
            <a:r>
              <a:rPr lang="zh-CN" altLang="en-US" sz="1400" dirty="0" smtClean="0">
                <a:solidFill>
                  <a:srgbClr val="000000"/>
                </a:solidFill>
                <a:latin typeface="Arial" charset="0"/>
              </a:rPr>
              <a:t>”</a:t>
            </a:r>
            <a:r>
              <a:rPr lang="en-US" altLang="zh-CN" sz="1400" dirty="0" smtClean="0">
                <a:solidFill>
                  <a:srgbClr val="000000"/>
                </a:solidFill>
                <a:latin typeface="Arial" charset="0"/>
              </a:rPr>
              <a:t>. </a:t>
            </a:r>
            <a:r>
              <a:rPr lang="zh-CN" altLang="en-US" sz="1400" dirty="0" smtClean="0">
                <a:solidFill>
                  <a:srgbClr val="000000"/>
                </a:solidFill>
                <a:latin typeface="Arial" charset="0"/>
              </a:rPr>
              <a:t>例</a:t>
            </a:r>
            <a:r>
              <a:rPr lang="zh-CN" altLang="en-US" sz="1400" dirty="0">
                <a:solidFill>
                  <a:srgbClr val="000000"/>
                </a:solidFill>
                <a:latin typeface="Arial" charset="0"/>
              </a:rPr>
              <a:t>如本例在</a:t>
            </a:r>
            <a:r>
              <a:rPr lang="en-US" altLang="zh-CN" sz="1400" dirty="0">
                <a:solidFill>
                  <a:srgbClr val="000000"/>
                </a:solidFill>
                <a:latin typeface="Arial" charset="0"/>
              </a:rPr>
              <a:t>180ms</a:t>
            </a:r>
            <a:r>
              <a:rPr lang="zh-CN" altLang="en-US" sz="1400" dirty="0">
                <a:solidFill>
                  <a:srgbClr val="000000"/>
                </a:solidFill>
                <a:latin typeface="Arial" charset="0"/>
              </a:rPr>
              <a:t>左右，当计算在</a:t>
            </a:r>
            <a:r>
              <a:rPr lang="en-US" altLang="zh-CN" sz="1400" dirty="0">
                <a:solidFill>
                  <a:srgbClr val="000000"/>
                </a:solidFill>
                <a:latin typeface="Arial" charset="0"/>
              </a:rPr>
              <a:t>CPU</a:t>
            </a:r>
            <a:r>
              <a:rPr lang="zh-CN" altLang="en-US" sz="1400" dirty="0">
                <a:solidFill>
                  <a:srgbClr val="000000"/>
                </a:solidFill>
                <a:latin typeface="Arial" charset="0"/>
              </a:rPr>
              <a:t>上执行小于</a:t>
            </a:r>
            <a:r>
              <a:rPr lang="en-US" altLang="zh-CN" sz="1400" dirty="0">
                <a:solidFill>
                  <a:srgbClr val="000000"/>
                </a:solidFill>
                <a:latin typeface="Arial" charset="0"/>
              </a:rPr>
              <a:t>180ms</a:t>
            </a:r>
            <a:r>
              <a:rPr lang="zh-CN" altLang="en-US" sz="1400" dirty="0">
                <a:solidFill>
                  <a:srgbClr val="000000"/>
                </a:solidFill>
                <a:latin typeface="Arial" charset="0"/>
              </a:rPr>
              <a:t>时放在</a:t>
            </a:r>
            <a:r>
              <a:rPr lang="en-US" altLang="zh-CN" sz="1400" dirty="0">
                <a:solidFill>
                  <a:srgbClr val="000000"/>
                </a:solidFill>
                <a:latin typeface="Arial" charset="0"/>
              </a:rPr>
              <a:t>GPU</a:t>
            </a:r>
            <a:r>
              <a:rPr lang="zh-CN" altLang="en-US" sz="1400" dirty="0">
                <a:solidFill>
                  <a:srgbClr val="000000"/>
                </a:solidFill>
                <a:latin typeface="Arial" charset="0"/>
              </a:rPr>
              <a:t>上是无意义</a:t>
            </a:r>
            <a:r>
              <a:rPr lang="zh-CN" altLang="en-US" sz="1400" dirty="0" smtClean="0">
                <a:solidFill>
                  <a:srgbClr val="000000"/>
                </a:solidFill>
                <a:latin typeface="Arial" charset="0"/>
              </a:rPr>
              <a:t>的</a:t>
            </a:r>
            <a:r>
              <a:rPr lang="en-US" altLang="zh-CN" sz="1400" dirty="0">
                <a:solidFill>
                  <a:srgbClr val="000000"/>
                </a:solidFill>
                <a:latin typeface="Arial" charset="0"/>
              </a:rPr>
              <a:t>.</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現在先瞭解設定地圖顯示位置的作法。</a:t>
            </a:r>
            <a:endParaRPr lang="zh-TW" altLang="en-US" dirty="0">
              <a:solidFill>
                <a:srgbClr val="000000"/>
              </a:solidFill>
              <a:latin typeface="微軟正黑體" panose="020B0604030504040204" pitchFamily="34" charset="-120"/>
              <a:ea typeface="微軟正黑體" panose="020B0604030504040204" pitchFamily="34" charset="-120"/>
            </a:endParaRPr>
          </a:p>
          <a:p>
            <a:r>
              <a:rPr lang="zh-TW" altLang="en-US" dirty="0">
                <a:solidFill>
                  <a:srgbClr val="000000"/>
                </a:solidFill>
                <a:latin typeface="微軟正黑體" panose="020B0604030504040204" pitchFamily="34" charset="-120"/>
                <a:ea typeface="微軟正黑體" panose="020B0604030504040204" pitchFamily="34" charset="-120"/>
              </a:rPr>
              <a:t>開啟「</a:t>
            </a:r>
            <a:r>
              <a:rPr lang="en-US" altLang="zh-TW" dirty="0">
                <a:solidFill>
                  <a:srgbClr val="000000"/>
                </a:solidFill>
                <a:latin typeface="微軟正黑體" panose="020B0604030504040204" pitchFamily="34" charset="-120"/>
                <a:ea typeface="微軟正黑體" panose="020B0604030504040204" pitchFamily="34" charset="-120"/>
              </a:rPr>
              <a:t>MapsActivity.java</a:t>
            </a:r>
            <a:r>
              <a:rPr lang="zh-TW" altLang="en-US" dirty="0">
                <a:solidFill>
                  <a:srgbClr val="000000"/>
                </a:solidFill>
                <a:latin typeface="微軟正黑體" panose="020B0604030504040204" pitchFamily="34" charset="-120"/>
                <a:ea typeface="微軟正黑體" panose="020B0604030504040204" pitchFamily="34" charset="-120"/>
              </a:rPr>
              <a:t>」，加入提供移動地圖功能的方法：</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a:solidFill>
                  <a:srgbClr val="000000"/>
                </a:solidFill>
                <a:latin typeface="微軟正黑體" panose="020B0604030504040204" pitchFamily="34" charset="-120"/>
                <a:ea typeface="微軟正黑體" panose="020B0604030504040204" pitchFamily="34" charset="-120"/>
              </a:rPr>
              <a:t>MapsActivity.java</a:t>
            </a:r>
            <a:r>
              <a:rPr lang="zh-TW" altLang="en-US" dirty="0">
                <a:solidFill>
                  <a:srgbClr val="000000"/>
                </a:solidFill>
                <a:latin typeface="微軟正黑體" panose="020B0604030504040204" pitchFamily="34" charset="-120"/>
                <a:ea typeface="微軟正黑體" panose="020B0604030504040204" pitchFamily="34" charset="-120"/>
              </a:rPr>
              <a:t>」，找到預設的「</a:t>
            </a:r>
            <a:r>
              <a:rPr lang="en-US" altLang="zh-TW" dirty="0" err="1">
                <a:solidFill>
                  <a:srgbClr val="000000"/>
                </a:solidFill>
                <a:latin typeface="微軟正黑體" panose="020B0604030504040204" pitchFamily="34" charset="-120"/>
                <a:ea typeface="微軟正黑體" panose="020B0604030504040204" pitchFamily="34" charset="-120"/>
              </a:rPr>
              <a:t>setUpMap</a:t>
            </a:r>
            <a:r>
              <a:rPr lang="zh-TW" altLang="en-US" dirty="0">
                <a:solidFill>
                  <a:srgbClr val="000000"/>
                </a:solidFill>
                <a:latin typeface="微軟正黑體" panose="020B0604030504040204" pitchFamily="34" charset="-120"/>
                <a:ea typeface="微軟正黑體"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地圖元件可以依照應用程式的需求，在地圖指定的位置加入標記。在「</a:t>
            </a:r>
            <a:r>
              <a:rPr lang="en-US" dirty="0" err="1">
                <a:solidFill>
                  <a:srgbClr val="000000"/>
                </a:solidFill>
                <a:latin typeface="微軟正黑體" panose="020B0604030504040204" pitchFamily="34" charset="-120"/>
                <a:ea typeface="微軟正黑體" panose="020B0604030504040204" pitchFamily="34" charset="-120"/>
              </a:rPr>
              <a:t>com.google.android.gms.maps.model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套件提供下列的元件：</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Marker </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在地圖上的一個標記就是一個</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物件。</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MarkerOptions</a:t>
            </a:r>
            <a:r>
              <a:rPr lang="en-US" dirty="0" smtClean="0">
                <a:solidFill>
                  <a:srgbClr val="000000"/>
                </a:solidFill>
                <a:latin typeface="微軟正黑體" panose="020B0604030504040204" pitchFamily="34" charset="-120"/>
                <a:ea typeface="微軟正黑體" panose="020B0604030504040204" pitchFamily="34" charset="-120"/>
              </a:rPr>
              <a:t> </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在加入</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到地圖前，先使用它設定好</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的所有資訊，例如位置、圖示與標題。</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Arial"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BitmapDescriptor</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err="1">
                <a:solidFill>
                  <a:srgbClr val="000000"/>
                </a:solidFill>
                <a:latin typeface="微軟正黑體" panose="020B0604030504040204" pitchFamily="34" charset="-120"/>
                <a:ea typeface="微軟正黑體" panose="020B0604030504040204" pitchFamily="34" charset="-120"/>
              </a:rPr>
              <a:t>BitmapDescriptorFactory</a:t>
            </a:r>
            <a:r>
              <a:rPr lang="en-US" dirty="0">
                <a:solidFill>
                  <a:srgbClr val="000000"/>
                </a:solidFill>
                <a:latin typeface="微軟正黑體" panose="020B0604030504040204" pitchFamily="34" charset="-120"/>
                <a:ea typeface="微軟正黑體" panose="020B0604030504040204" pitchFamily="34" charset="-120"/>
              </a:rPr>
              <a:t> – </a:t>
            </a:r>
            <a:r>
              <a:rPr lang="zh-CN" altLang="en-US" dirty="0">
                <a:solidFill>
                  <a:srgbClr val="000000"/>
                </a:solidFill>
                <a:latin typeface="微軟正黑體" panose="020B0604030504040204" pitchFamily="34" charset="-120"/>
                <a:ea typeface="微軟正黑體" panose="020B0604030504040204" pitchFamily="34" charset="-120"/>
              </a:rPr>
              <a:t>需要設定</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圖示的時候會用到它們。</a:t>
            </a:r>
            <a:endParaRPr lang="zh-CN" altLang="en-US" dirty="0">
              <a:solidFill>
                <a:srgbClr val="000000"/>
              </a:solidFill>
              <a:latin typeface="微軟正黑體" panose="020B0604030504040204" pitchFamily="34" charset="-120"/>
              <a:ea typeface="微軟正黑體" panose="020B0604030504040204" pitchFamily="34" charset="-120"/>
            </a:endParaRPr>
          </a:p>
          <a:p>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a:solidFill>
                  <a:srgbClr val="000000"/>
                </a:solidFill>
                <a:latin typeface="微軟正黑體" panose="020B0604030504040204" pitchFamily="34" charset="-120"/>
                <a:ea typeface="微軟正黑體" panose="020B0604030504040204" pitchFamily="34" charset="-120"/>
              </a:rPr>
              <a:t>MapsActivity.java」，</a:t>
            </a:r>
            <a:r>
              <a:rPr lang="zh-CN" altLang="en-US" dirty="0">
                <a:solidFill>
                  <a:srgbClr val="000000"/>
                </a:solidFill>
                <a:latin typeface="微軟正黑體" panose="020B0604030504040204" pitchFamily="34" charset="-120"/>
                <a:ea typeface="微軟正黑體" panose="020B0604030504040204" pitchFamily="34" charset="-120"/>
              </a:rPr>
              <a:t>加入設定地圖標記的方法：</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a:solidFill>
                  <a:srgbClr val="000000"/>
                </a:solidFill>
                <a:latin typeface="微軟正黑體" panose="020B0604030504040204" pitchFamily="34" charset="-120"/>
                <a:ea typeface="微軟正黑體" panose="020B0604030504040204" pitchFamily="34" charset="-120"/>
              </a:rPr>
              <a:t>MapsActivity.java」，</a:t>
            </a:r>
            <a:r>
              <a:rPr lang="zh-CN" altLang="en-US" dirty="0">
                <a:solidFill>
                  <a:srgbClr val="000000"/>
                </a:solidFill>
                <a:latin typeface="微軟正黑體" panose="020B0604030504040204" pitchFamily="34" charset="-120"/>
                <a:ea typeface="微軟正黑體" panose="020B0604030504040204" pitchFamily="34" charset="-120"/>
              </a:rPr>
              <a:t>找到「</a:t>
            </a:r>
            <a:r>
              <a:rPr lang="en-US" dirty="0" err="1">
                <a:solidFill>
                  <a:srgbClr val="000000"/>
                </a:solidFill>
                <a:latin typeface="微軟正黑體" panose="020B0604030504040204" pitchFamily="34" charset="-120"/>
                <a:ea typeface="微軟正黑體" panose="020B0604030504040204" pitchFamily="34" charset="-120"/>
              </a:rPr>
              <a:t>setUpMap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方法，參考下列的內容修改原有的程式碼</a:t>
            </a:r>
            <a:r>
              <a:rPr lang="zh-CN" altLang="en-US" dirty="0" smtClean="0">
                <a:solidFill>
                  <a:srgbClr val="000000"/>
                </a:solidFill>
                <a:latin typeface="微軟正黑體" panose="020B0604030504040204" pitchFamily="34" charset="-120"/>
                <a:ea typeface="微軟正黑體"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微軟正黑體" panose="020B0604030504040204" pitchFamily="34" charset="-120"/>
                <a:ea typeface="微軟正黑體" panose="020B0604030504040204" pitchFamily="34" charset="-120"/>
              </a:rPr>
              <a:t>加</a:t>
            </a:r>
            <a:r>
              <a:rPr lang="zh-TW" altLang="en-US" dirty="0">
                <a:solidFill>
                  <a:srgbClr val="000000"/>
                </a:solidFill>
                <a:latin typeface="微軟正黑體" panose="020B0604030504040204" pitchFamily="34" charset="-120"/>
                <a:ea typeface="微軟正黑體"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依照下列的步驟，執行準備使用</a:t>
            </a:r>
            <a:r>
              <a:rPr lang="en-US" dirty="0">
                <a:solidFill>
                  <a:srgbClr val="000000"/>
                </a:solidFill>
                <a:latin typeface="微軟正黑體" panose="020B0604030504040204" pitchFamily="34" charset="-120"/>
                <a:ea typeface="微軟正黑體" panose="020B0604030504040204" pitchFamily="34" charset="-120"/>
              </a:rPr>
              <a:t>Google Services Location API</a:t>
            </a:r>
            <a:r>
              <a:rPr lang="zh-CN" altLang="en-US" dirty="0">
                <a:solidFill>
                  <a:srgbClr val="000000"/>
                </a:solidFill>
                <a:latin typeface="微軟正黑體" panose="020B0604030504040204" pitchFamily="34" charset="-120"/>
                <a:ea typeface="微軟正黑體" panose="020B0604030504040204" pitchFamily="34" charset="-120"/>
              </a:rPr>
              <a:t>的工作：</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啟動</a:t>
            </a:r>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並開啟</a:t>
            </a:r>
            <a:r>
              <a:rPr lang="en-US" dirty="0" err="1">
                <a:solidFill>
                  <a:srgbClr val="000000"/>
                </a:solidFill>
                <a:latin typeface="微軟正黑體" panose="020B0604030504040204" pitchFamily="34" charset="-120"/>
                <a:ea typeface="微軟正黑體" panose="020B0604030504040204" pitchFamily="34" charset="-120"/>
              </a:rPr>
              <a:t>MyAndroidTutorial</a:t>
            </a:r>
            <a:r>
              <a:rPr lang="zh-CN" altLang="en-US" dirty="0">
                <a:solidFill>
                  <a:srgbClr val="000000"/>
                </a:solidFill>
                <a:latin typeface="微軟正黑體" panose="020B0604030504040204" pitchFamily="34" charset="-120"/>
                <a:ea typeface="微軟正黑體" panose="020B0604030504040204" pitchFamily="34" charset="-120"/>
              </a:rPr>
              <a:t>應用程式。</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選擇</a:t>
            </a:r>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功能表「</a:t>
            </a:r>
            <a:r>
              <a:rPr lang="en-US" dirty="0">
                <a:solidFill>
                  <a:srgbClr val="000000"/>
                </a:solidFill>
                <a:latin typeface="微軟正黑體" panose="020B0604030504040204" pitchFamily="34" charset="-120"/>
                <a:ea typeface="微軟正黑體" panose="020B0604030504040204" pitchFamily="34" charset="-120"/>
              </a:rPr>
              <a:t>Tools -&gt; Android -&gt; SDK Manager」。</a:t>
            </a:r>
            <a:endParaRPr lang="en-US" dirty="0">
              <a:solidFill>
                <a:srgbClr val="000000"/>
              </a:solidFill>
              <a:latin typeface="微軟正黑體" panose="020B0604030504040204" pitchFamily="34" charset="-120"/>
              <a:ea typeface="微軟正黑體" panose="020B0604030504040204" pitchFamily="34" charset="-120"/>
            </a:endParaRP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Android SDK Manager</a:t>
            </a:r>
            <a:r>
              <a:rPr lang="zh-CN" altLang="en-US" dirty="0">
                <a:solidFill>
                  <a:srgbClr val="000000"/>
                </a:solidFill>
                <a:latin typeface="微軟正黑體" panose="020B0604030504040204" pitchFamily="34" charset="-120"/>
                <a:ea typeface="微軟正黑體" panose="020B0604030504040204" pitchFamily="34" charset="-120"/>
              </a:rPr>
              <a:t>視窗，檢查「</a:t>
            </a:r>
            <a:r>
              <a:rPr lang="en-US" dirty="0">
                <a:solidFill>
                  <a:srgbClr val="000000"/>
                </a:solidFill>
                <a:latin typeface="微軟正黑體" panose="020B0604030504040204" pitchFamily="34" charset="-120"/>
                <a:ea typeface="微軟正黑體" panose="020B0604030504040204" pitchFamily="34" charset="-120"/>
              </a:rPr>
              <a:t>Extras -&gt; Google Play services」</a:t>
            </a:r>
            <a:r>
              <a:rPr lang="zh-CN" altLang="en-US" dirty="0">
                <a:solidFill>
                  <a:srgbClr val="000000"/>
                </a:solidFill>
                <a:latin typeface="微軟正黑體" panose="020B0604030504040204" pitchFamily="34" charset="-120"/>
                <a:ea typeface="微軟正黑體" panose="020B0604030504040204" pitchFamily="34" charset="-120"/>
              </a:rPr>
              <a:t>是否已經安裝。如果還沒有安裝的話，勾選並執行安裝的工作：</a:t>
            </a:r>
            <a:endParaRPr lang="zh-CN" altLang="en-US" dirty="0">
              <a:solidFill>
                <a:srgbClr val="000000"/>
              </a:solidFill>
              <a:latin typeface="微軟正黑體" panose="020B0604030504040204" pitchFamily="34" charset="-120"/>
              <a:ea typeface="微軟正黑體" panose="020B0604030504040204" pitchFamily="34" charset="-120"/>
            </a:endParaRP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err="1">
                <a:solidFill>
                  <a:srgbClr val="000000"/>
                </a:solidFill>
                <a:latin typeface="微軟正黑體" panose="020B0604030504040204" pitchFamily="34" charset="-120"/>
                <a:ea typeface="微軟正黑體" panose="020B0604030504040204" pitchFamily="34" charset="-120"/>
              </a:rPr>
              <a:t>Gradle</a:t>
            </a:r>
            <a:r>
              <a:rPr lang="en-US" dirty="0">
                <a:solidFill>
                  <a:srgbClr val="000000"/>
                </a:solidFill>
                <a:latin typeface="微軟正黑體" panose="020B0604030504040204" pitchFamily="34" charset="-120"/>
                <a:ea typeface="微軟正黑體" panose="020B0604030504040204" pitchFamily="34" charset="-120"/>
              </a:rPr>
              <a:t> Scripts -&gt; </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Module:app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參考下面的內容，檢查是否已經加入需要的設定：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5.</a:t>
            </a:r>
            <a:r>
              <a:rPr lang="zh-CN" altLang="en-US" dirty="0" smtClean="0">
                <a:solidFill>
                  <a:srgbClr val="000000"/>
                </a:solidFill>
                <a:latin typeface="微軟正黑體" panose="020B0604030504040204" pitchFamily="34" charset="-120"/>
                <a:ea typeface="微軟正黑體" panose="020B0604030504040204" pitchFamily="34" charset="-120"/>
              </a:rPr>
              <a:t>如</a:t>
            </a:r>
            <a:r>
              <a:rPr lang="zh-CN" altLang="en-US" dirty="0">
                <a:solidFill>
                  <a:srgbClr val="000000"/>
                </a:solidFill>
                <a:latin typeface="微軟正黑體" panose="020B0604030504040204" pitchFamily="34" charset="-120"/>
                <a:ea typeface="微軟正黑體" panose="020B0604030504040204" pitchFamily="34" charset="-120"/>
              </a:rPr>
              <a:t>果在上一步驟修改「</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(Module: app)」</a:t>
            </a:r>
            <a:r>
              <a:rPr lang="zh-CN" altLang="en-US" dirty="0">
                <a:solidFill>
                  <a:srgbClr val="000000"/>
                </a:solidFill>
                <a:latin typeface="微軟正黑體" panose="020B0604030504040204" pitchFamily="34" charset="-120"/>
                <a:ea typeface="微軟正黑體" panose="020B0604030504040204" pitchFamily="34" charset="-120"/>
              </a:rPr>
              <a:t>檔案的內容，必須選擇「</a:t>
            </a:r>
            <a:r>
              <a:rPr lang="en-US" dirty="0">
                <a:solidFill>
                  <a:srgbClr val="000000"/>
                </a:solidFill>
                <a:latin typeface="微軟正黑體" panose="020B0604030504040204" pitchFamily="34" charset="-120"/>
                <a:ea typeface="微軟正黑體" panose="020B0604030504040204" pitchFamily="34" charset="-120"/>
              </a:rPr>
              <a:t>Sync Project」</a:t>
            </a:r>
            <a:r>
              <a:rPr lang="zh-CN" altLang="en-US" dirty="0">
                <a:solidFill>
                  <a:srgbClr val="000000"/>
                </a:solidFill>
                <a:latin typeface="微軟正黑體" panose="020B0604030504040204" pitchFamily="34" charset="-120"/>
                <a:ea typeface="微軟正黑體" panose="020B0604030504040204" pitchFamily="34" charset="-120"/>
              </a:rPr>
              <a:t>執行同步的工作。</a:t>
            </a:r>
            <a:endParaRPr lang="zh-CN" altLang="en-US" dirty="0">
              <a:solidFill>
                <a:srgbClr val="000000"/>
              </a:solidFill>
              <a:latin typeface="微軟正黑體" panose="020B0604030504040204" pitchFamily="34" charset="-120"/>
              <a:ea typeface="微軟正黑體" panose="020B0604030504040204" pitchFamily="34" charset="-120"/>
            </a:endParaRPr>
          </a:p>
          <a:p>
            <a:r>
              <a:rPr lang="en-US" altLang="zh-CN" dirty="0" smtClean="0">
                <a:solidFill>
                  <a:srgbClr val="000000"/>
                </a:solidFill>
                <a:latin typeface="微軟正黑體" panose="020B0604030504040204" pitchFamily="34" charset="-120"/>
                <a:ea typeface="微軟正黑體" panose="020B0604030504040204" pitchFamily="34" charset="-120"/>
              </a:rPr>
              <a:t>6.</a:t>
            </a:r>
            <a:r>
              <a:rPr lang="zh-CN" altLang="en-US" dirty="0" smtClean="0">
                <a:solidFill>
                  <a:srgbClr val="000000"/>
                </a:solidFill>
                <a:latin typeface="微軟正黑體" panose="020B0604030504040204" pitchFamily="34" charset="-120"/>
                <a:ea typeface="微軟正黑體" panose="020B0604030504040204" pitchFamily="34" charset="-120"/>
              </a:rPr>
              <a:t>開</a:t>
            </a:r>
            <a:r>
              <a:rPr lang="zh-CN" altLang="en-US" dirty="0">
                <a:solidFill>
                  <a:srgbClr val="000000"/>
                </a:solidFill>
                <a:latin typeface="微軟正黑體" panose="020B0604030504040204" pitchFamily="34" charset="-120"/>
                <a:ea typeface="微軟正黑體" panose="020B0604030504040204" pitchFamily="34" charset="-120"/>
              </a:rPr>
              <a:t>啟「</a:t>
            </a:r>
            <a:r>
              <a:rPr lang="en-US" dirty="0">
                <a:solidFill>
                  <a:srgbClr val="000000"/>
                </a:solidFill>
                <a:latin typeface="微軟正黑體" panose="020B0604030504040204" pitchFamily="34" charset="-120"/>
                <a:ea typeface="微軟正黑體" panose="020B0604030504040204" pitchFamily="34" charset="-120"/>
              </a:rPr>
              <a:t>ManifestAndroid.xml」，</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參考下面的內容，檢查在</a:t>
            </a:r>
            <a:r>
              <a:rPr lang="en-US" dirty="0">
                <a:solidFill>
                  <a:srgbClr val="000000"/>
                </a:solidFill>
                <a:latin typeface="微軟正黑體" panose="020B0604030504040204" pitchFamily="34" charset="-120"/>
                <a:ea typeface="微軟正黑體" panose="020B0604030504040204" pitchFamily="34" charset="-120"/>
              </a:rPr>
              <a:t>application</a:t>
            </a:r>
            <a:r>
              <a:rPr lang="zh-CN" altLang="en-US" dirty="0">
                <a:solidFill>
                  <a:srgbClr val="000000"/>
                </a:solidFill>
                <a:latin typeface="微軟正黑體" panose="020B0604030504040204" pitchFamily="34" charset="-120"/>
                <a:ea typeface="微軟正黑體" panose="020B0604030504040204" pitchFamily="34" charset="-120"/>
              </a:rPr>
              <a:t>標籤下是否已經加入需要的設定：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7.</a:t>
            </a:r>
            <a:r>
              <a:rPr lang="zh-CN" altLang="en-US" dirty="0" smtClean="0">
                <a:solidFill>
                  <a:srgbClr val="000000"/>
                </a:solidFill>
                <a:latin typeface="微軟正黑體" panose="020B0604030504040204" pitchFamily="34" charset="-120"/>
                <a:ea typeface="微軟正黑體" panose="020B0604030504040204" pitchFamily="34" charset="-120"/>
              </a:rPr>
              <a:t>同</a:t>
            </a:r>
            <a:r>
              <a:rPr lang="zh-CN" altLang="en-US" dirty="0">
                <a:solidFill>
                  <a:srgbClr val="000000"/>
                </a:solidFill>
                <a:latin typeface="微軟正黑體" panose="020B0604030504040204" pitchFamily="34" charset="-120"/>
                <a:ea typeface="微軟正黑體" panose="020B0604030504040204" pitchFamily="34" charset="-120"/>
              </a:rPr>
              <a:t>樣在「</a:t>
            </a:r>
            <a:r>
              <a:rPr lang="en-US" dirty="0">
                <a:solidFill>
                  <a:srgbClr val="000000"/>
                </a:solidFill>
                <a:latin typeface="微軟正黑體" panose="020B0604030504040204" pitchFamily="34" charset="-120"/>
                <a:ea typeface="微軟正黑體" panose="020B0604030504040204" pitchFamily="34" charset="-120"/>
              </a:rPr>
              <a:t>ManifestAndroid.xml」，</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參考下面的內容，檢查在</a:t>
            </a:r>
            <a:r>
              <a:rPr lang="en-US" dirty="0">
                <a:solidFill>
                  <a:srgbClr val="000000"/>
                </a:solidFill>
                <a:latin typeface="微軟正黑體" panose="020B0604030504040204" pitchFamily="34" charset="-120"/>
                <a:ea typeface="微軟正黑體" panose="020B0604030504040204" pitchFamily="34" charset="-120"/>
              </a:rPr>
              <a:t>manifest</a:t>
            </a:r>
            <a:r>
              <a:rPr lang="zh-CN" altLang="en-US" dirty="0">
                <a:solidFill>
                  <a:srgbClr val="000000"/>
                </a:solidFill>
                <a:latin typeface="微軟正黑體" panose="020B0604030504040204" pitchFamily="34" charset="-120"/>
                <a:ea typeface="微軟正黑體"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8.</a:t>
            </a:r>
            <a:r>
              <a:rPr lang="zh-CN" altLang="en-US" dirty="0" smtClean="0">
                <a:solidFill>
                  <a:srgbClr val="000000"/>
                </a:solidFill>
                <a:latin typeface="微軟正黑體" panose="020B0604030504040204" pitchFamily="34" charset="-120"/>
                <a:ea typeface="微軟正黑體" panose="020B0604030504040204" pitchFamily="34" charset="-120"/>
              </a:rPr>
              <a:t>開</a:t>
            </a:r>
            <a:r>
              <a:rPr lang="zh-CN" altLang="en-US" dirty="0">
                <a:solidFill>
                  <a:srgbClr val="000000"/>
                </a:solidFill>
                <a:latin typeface="微軟正黑體" panose="020B0604030504040204" pitchFamily="34" charset="-120"/>
                <a:ea typeface="微軟正黑體" panose="020B0604030504040204" pitchFamily="34" charset="-120"/>
              </a:rPr>
              <a:t>啟「</a:t>
            </a:r>
            <a:r>
              <a:rPr lang="en-US" dirty="0">
                <a:solidFill>
                  <a:srgbClr val="000000"/>
                </a:solidFill>
                <a:latin typeface="微軟正黑體" panose="020B0604030504040204" pitchFamily="34" charset="-120"/>
                <a:ea typeface="微軟正黑體" panose="020B0604030504040204" pitchFamily="34" charset="-120"/>
              </a:rPr>
              <a:t>res/values/strings.xml」</a:t>
            </a:r>
            <a:r>
              <a:rPr lang="zh-CN" altLang="en-US" dirty="0">
                <a:solidFill>
                  <a:srgbClr val="000000"/>
                </a:solidFill>
                <a:latin typeface="微軟正黑體" panose="020B0604030504040204" pitchFamily="34" charset="-120"/>
                <a:ea typeface="微軟正黑體"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應用程式需要讀取位置資料</a:t>
            </a:r>
            <a:r>
              <a:rPr lang="zh-CN" altLang="en-US" dirty="0" smtClean="0">
                <a:solidFill>
                  <a:srgbClr val="000000"/>
                </a:solidFill>
                <a:latin typeface="微軟正黑體" panose="020B0604030504040204" pitchFamily="34" charset="-120"/>
                <a:ea typeface="微軟正黑體" panose="020B0604030504040204" pitchFamily="34" charset="-120"/>
              </a:rPr>
              <a:t>，使</a:t>
            </a:r>
            <a:r>
              <a:rPr lang="zh-CN" altLang="en-US" dirty="0">
                <a:solidFill>
                  <a:srgbClr val="000000"/>
                </a:solidFill>
                <a:latin typeface="微軟正黑體" panose="020B0604030504040204" pitchFamily="34" charset="-120"/>
                <a:ea typeface="微軟正黑體" panose="020B0604030504040204" pitchFamily="34" charset="-120"/>
              </a:rPr>
              <a:t>用在「</a:t>
            </a:r>
            <a:r>
              <a:rPr lang="en-US" dirty="0" err="1">
                <a:solidFill>
                  <a:srgbClr val="000000"/>
                </a:solidFill>
                <a:latin typeface="微軟正黑體" panose="020B0604030504040204" pitchFamily="34" charset="-120"/>
                <a:ea typeface="微軟正黑體" panose="020B0604030504040204" pitchFamily="34" charset="-120"/>
              </a:rPr>
              <a:t>com.google.android.gms.common.api</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GoogleApiClient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可以連線與使用</a:t>
            </a:r>
            <a:r>
              <a:rPr lang="en-US" dirty="0">
                <a:solidFill>
                  <a:srgbClr val="000000"/>
                </a:solidFill>
                <a:latin typeface="微軟正黑體" panose="020B0604030504040204" pitchFamily="34" charset="-120"/>
                <a:ea typeface="微軟正黑體" panose="020B0604030504040204" pitchFamily="34" charset="-120"/>
              </a:rPr>
              <a:t>Google Services</a:t>
            </a:r>
            <a:r>
              <a:rPr lang="zh-CN" altLang="en-US" dirty="0">
                <a:solidFill>
                  <a:srgbClr val="000000"/>
                </a:solidFill>
                <a:latin typeface="微軟正黑體" panose="020B0604030504040204" pitchFamily="34" charset="-120"/>
                <a:ea typeface="微軟正黑體" panose="020B0604030504040204" pitchFamily="34" charset="-120"/>
              </a:rPr>
              <a:t>提供的服務。使用在「</a:t>
            </a:r>
            <a:r>
              <a:rPr lang="en-US" dirty="0" err="1">
                <a:solidFill>
                  <a:srgbClr val="000000"/>
                </a:solidFill>
                <a:latin typeface="微軟正黑體" panose="020B0604030504040204" pitchFamily="34" charset="-120"/>
                <a:ea typeface="微軟正黑體" panose="020B0604030504040204" pitchFamily="34" charset="-120"/>
              </a:rPr>
              <a:t>com.google.android.gms.location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a:solidFill>
                  <a:srgbClr val="000000"/>
                </a:solidFill>
                <a:latin typeface="微軟正黑體" panose="020B0604030504040204" pitchFamily="34" charset="-120"/>
                <a:ea typeface="微軟正黑體" panose="020B0604030504040204" pitchFamily="34" charset="-120"/>
              </a:rPr>
              <a:t>API，</a:t>
            </a:r>
            <a:r>
              <a:rPr lang="zh-CN" altLang="en-US" dirty="0">
                <a:solidFill>
                  <a:srgbClr val="000000"/>
                </a:solidFill>
                <a:latin typeface="微軟正黑體" panose="020B0604030504040204" pitchFamily="34" charset="-120"/>
                <a:ea typeface="微軟正黑體" panose="020B0604030504040204" pitchFamily="34" charset="-120"/>
              </a:rPr>
              <a:t>可以讀取裝置目前的位置資訊</a:t>
            </a:r>
            <a:r>
              <a:rPr lang="zh-CN" altLang="en-US" dirty="0" smtClean="0">
                <a:solidFill>
                  <a:srgbClr val="000000"/>
                </a:solidFill>
                <a:latin typeface="微軟正黑體" panose="020B0604030504040204" pitchFamily="34" charset="-120"/>
                <a:ea typeface="微軟正黑體" panose="020B0604030504040204" pitchFamily="34" charset="-120"/>
              </a:rPr>
              <a:t>。通</a:t>
            </a:r>
            <a:r>
              <a:rPr lang="zh-CN" altLang="en-US" dirty="0">
                <a:solidFill>
                  <a:srgbClr val="000000"/>
                </a:solidFill>
                <a:latin typeface="微軟正黑體" panose="020B0604030504040204" pitchFamily="34" charset="-120"/>
                <a:ea typeface="微軟正黑體" panose="020B0604030504040204" pitchFamily="34" charset="-120"/>
              </a:rPr>
              <a:t>常會採用整合在元件的作法，例如記事應用程式的地圖元件，讓它可以連線與讀取位置資訊。開啟「</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加入下列需要的欄位變數：</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需要使用</a:t>
            </a:r>
            <a:r>
              <a:rPr lang="en-US" dirty="0">
                <a:solidFill>
                  <a:srgbClr val="000000"/>
                </a:solidFill>
                <a:latin typeface="微軟正黑體" panose="020B0604030504040204" pitchFamily="34" charset="-120"/>
                <a:ea typeface="微軟正黑體" panose="020B0604030504040204" pitchFamily="34" charset="-120"/>
              </a:rPr>
              <a:t>Google Services Location</a:t>
            </a:r>
            <a:r>
              <a:rPr lang="zh-CN" altLang="en-US" dirty="0">
                <a:solidFill>
                  <a:srgbClr val="000000"/>
                </a:solidFill>
                <a:latin typeface="微軟正黑體" panose="020B0604030504040204" pitchFamily="34" charset="-120"/>
                <a:ea typeface="微軟正黑體" panose="020B0604030504040204" pitchFamily="34" charset="-120"/>
              </a:rPr>
              <a:t>服務，需要建立好需要的</a:t>
            </a:r>
            <a:r>
              <a:rPr lang="en-US" dirty="0">
                <a:solidFill>
                  <a:srgbClr val="000000"/>
                </a:solidFill>
                <a:latin typeface="微軟正黑體" panose="020B0604030504040204" pitchFamily="34" charset="-120"/>
                <a:ea typeface="微軟正黑體" panose="020B0604030504040204" pitchFamily="34" charset="-120"/>
              </a:rPr>
              <a:t>Google API</a:t>
            </a:r>
            <a:r>
              <a:rPr lang="zh-CN" altLang="en-US" dirty="0">
                <a:solidFill>
                  <a:srgbClr val="000000"/>
                </a:solidFill>
                <a:latin typeface="微軟正黑體" panose="020B0604030504040204" pitchFamily="34" charset="-120"/>
                <a:ea typeface="微軟正黑體" panose="020B0604030504040204" pitchFamily="34" charset="-120"/>
              </a:rPr>
              <a:t>用戶端物件，在「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加入下列建立</a:t>
            </a:r>
            <a:r>
              <a:rPr lang="en-US" dirty="0">
                <a:solidFill>
                  <a:srgbClr val="000000"/>
                </a:solidFill>
                <a:latin typeface="微軟正黑體" panose="020B0604030504040204" pitchFamily="34" charset="-120"/>
                <a:ea typeface="微軟正黑體" panose="020B0604030504040204" pitchFamily="34" charset="-120"/>
              </a:rPr>
              <a:t>Google API</a:t>
            </a:r>
            <a:r>
              <a:rPr lang="zh-CN" altLang="en-US" dirty="0">
                <a:solidFill>
                  <a:srgbClr val="000000"/>
                </a:solidFill>
                <a:latin typeface="微軟正黑體" panose="020B0604030504040204" pitchFamily="34" charset="-120"/>
                <a:ea typeface="微軟正黑體"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的「</a:t>
            </a:r>
            <a:r>
              <a:rPr lang="en-US" dirty="0" err="1">
                <a:solidFill>
                  <a:srgbClr val="000000"/>
                </a:solidFill>
                <a:latin typeface="微軟正黑體" panose="020B0604030504040204" pitchFamily="34" charset="-120"/>
                <a:ea typeface="微軟正黑體" panose="020B0604030504040204" pitchFamily="34" charset="-120"/>
              </a:rPr>
              <a:t>onCreate</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應用程式需要接收最新的位置資訊，需要依照應用程式的需求，建立與啟動</a:t>
            </a:r>
            <a:r>
              <a:rPr lang="en-US" dirty="0" err="1">
                <a:solidFill>
                  <a:srgbClr val="000000"/>
                </a:solidFill>
                <a:latin typeface="微軟正黑體" panose="020B0604030504040204" pitchFamily="34" charset="-120"/>
                <a:ea typeface="微軟正黑體" panose="020B0604030504040204" pitchFamily="34" charset="-120"/>
              </a:rPr>
              <a:t>LocationRequest</a:t>
            </a:r>
            <a:r>
              <a:rPr lang="zh-CN" altLang="en-US" dirty="0">
                <a:solidFill>
                  <a:srgbClr val="000000"/>
                </a:solidFill>
                <a:latin typeface="微軟正黑體" panose="020B0604030504040204" pitchFamily="34" charset="-120"/>
                <a:ea typeface="微軟正黑體" panose="020B0604030504040204" pitchFamily="34" charset="-120"/>
              </a:rPr>
              <a:t>服務。在「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加入下列建立</a:t>
            </a:r>
            <a:r>
              <a:rPr lang="en-US" dirty="0" err="1">
                <a:solidFill>
                  <a:srgbClr val="000000"/>
                </a:solidFill>
                <a:latin typeface="微軟正黑體" panose="020B0604030504040204" pitchFamily="34" charset="-120"/>
                <a:ea typeface="微軟正黑體" panose="020B0604030504040204" pitchFamily="34" charset="-120"/>
              </a:rPr>
              <a:t>LocationRequest</a:t>
            </a:r>
            <a:r>
              <a:rPr lang="zh-CN" altLang="en-US" dirty="0">
                <a:solidFill>
                  <a:srgbClr val="000000"/>
                </a:solidFill>
                <a:latin typeface="微軟正黑體" panose="020B0604030504040204" pitchFamily="34" charset="-120"/>
                <a:ea typeface="微軟正黑體"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的「</a:t>
            </a:r>
            <a:r>
              <a:rPr lang="en-US" dirty="0" err="1">
                <a:solidFill>
                  <a:srgbClr val="000000"/>
                </a:solidFill>
                <a:latin typeface="微軟正黑體" panose="020B0604030504040204" pitchFamily="34" charset="-120"/>
                <a:ea typeface="微軟正黑體" panose="020B0604030504040204" pitchFamily="34" charset="-120"/>
              </a:rPr>
              <a:t>onConnected</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onConnectionFailed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err="1">
                <a:solidFill>
                  <a:srgbClr val="000000"/>
                </a:solidFill>
                <a:latin typeface="微軟正黑體" panose="020B0604030504040204" pitchFamily="34" charset="-120"/>
                <a:ea typeface="微軟正黑體" panose="020B0604030504040204" pitchFamily="34" charset="-120"/>
              </a:rPr>
              <a:t>onLocationChanged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方法，分別加入啟動位置更新服務與錯誤處理的敘述：</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微軟正黑體" panose="020B0604030504040204" pitchFamily="34" charset="-120"/>
                <a:ea typeface="微軟正黑體" panose="020B0604030504040204" pitchFamily="34" charset="-120"/>
              </a:rPr>
              <a:t>Google API</a:t>
            </a:r>
            <a:r>
              <a:rPr lang="zh-TW" altLang="en-US" dirty="0">
                <a:solidFill>
                  <a:srgbClr val="000000"/>
                </a:solidFill>
                <a:latin typeface="微軟正黑體" panose="020B0604030504040204" pitchFamily="34" charset="-120"/>
                <a:ea typeface="微軟正黑體"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微軟正黑體" panose="020B0604030504040204" pitchFamily="34" charset="-120"/>
                <a:ea typeface="微軟正黑體" panose="020B0604030504040204" pitchFamily="34" charset="-120"/>
              </a:rPr>
              <a:t>MapsActivity</a:t>
            </a:r>
            <a:r>
              <a:rPr lang="zh-TW" altLang="en-US" dirty="0">
                <a:solidFill>
                  <a:srgbClr val="000000"/>
                </a:solidFill>
                <a:latin typeface="微軟正黑體" panose="020B0604030504040204" pitchFamily="34" charset="-120"/>
                <a:ea typeface="微軟正黑體" panose="020B0604030504040204" pitchFamily="34" charset="-120"/>
              </a:rPr>
              <a:t>」的「</a:t>
            </a:r>
            <a:r>
              <a:rPr lang="en-US" altLang="zh-TW" dirty="0" err="1">
                <a:solidFill>
                  <a:srgbClr val="000000"/>
                </a:solidFill>
                <a:latin typeface="微軟正黑體" panose="020B0604030504040204" pitchFamily="34" charset="-120"/>
                <a:ea typeface="微軟正黑體" panose="020B0604030504040204" pitchFamily="34" charset="-120"/>
              </a:rPr>
              <a:t>onResume</a:t>
            </a:r>
            <a:r>
              <a:rPr lang="zh-TW" altLang="en-US" dirty="0">
                <a:solidFill>
                  <a:srgbClr val="000000"/>
                </a:solidFill>
                <a:latin typeface="微軟正黑體" panose="020B0604030504040204" pitchFamily="34" charset="-120"/>
                <a:ea typeface="微軟正黑體" panose="020B0604030504040204" pitchFamily="34" charset="-120"/>
              </a:rPr>
              <a:t>」方法，還有加入「</a:t>
            </a:r>
            <a:r>
              <a:rPr lang="en-US" altLang="zh-TW" dirty="0" err="1">
                <a:solidFill>
                  <a:srgbClr val="000000"/>
                </a:solidFill>
                <a:latin typeface="微軟正黑體" panose="020B0604030504040204" pitchFamily="34" charset="-120"/>
                <a:ea typeface="微軟正黑體" panose="020B0604030504040204" pitchFamily="34" charset="-120"/>
              </a:rPr>
              <a:t>onPause</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err="1">
                <a:solidFill>
                  <a:srgbClr val="000000"/>
                </a:solidFill>
                <a:latin typeface="微軟正黑體" panose="020B0604030504040204" pitchFamily="34" charset="-120"/>
                <a:ea typeface="微軟正黑體" panose="020B0604030504040204" pitchFamily="34" charset="-120"/>
              </a:rPr>
              <a:t>onStop</a:t>
            </a:r>
            <a:r>
              <a:rPr lang="zh-TW" altLang="en-US" dirty="0">
                <a:solidFill>
                  <a:srgbClr val="000000"/>
                </a:solidFill>
                <a:latin typeface="微軟正黑體" panose="020B0604030504040204" pitchFamily="34" charset="-120"/>
                <a:ea typeface="微軟正黑體"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完成地圖元件基本的工作以後，現在為記事元件加入處理位置資訊的工作。開啟「</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err="1">
                <a:solidFill>
                  <a:srgbClr val="000000"/>
                </a:solidFill>
                <a:latin typeface="微軟正黑體" panose="020B0604030504040204" pitchFamily="34" charset="-120"/>
                <a:ea typeface="微軟正黑體" panose="020B0604030504040204" pitchFamily="34" charset="-120"/>
              </a:rPr>
              <a:t>clickFunction</a:t>
            </a:r>
            <a:r>
              <a:rPr lang="zh-TW" altLang="en-US" dirty="0">
                <a:solidFill>
                  <a:srgbClr val="000000"/>
                </a:solidFill>
                <a:latin typeface="微軟正黑體" panose="020B0604030504040204" pitchFamily="34" charset="-120"/>
                <a:ea typeface="微軟正黑體"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onCreate</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p>
                  </a:txBody>
                  <a:tcPr marL="0" marR="0" marT="0" marB="0" anchor="b">
                    <a:lnL>
                      <a:noFill/>
                    </a:lnL>
                    <a:lnR>
                      <a:noFill/>
                    </a:lnR>
                    <a:lnT>
                      <a:noFill/>
                    </a:lnT>
                    <a:lnB>
                      <a:noFill/>
                    </a:lnB>
                    <a:solidFill>
                      <a:srgbClr val="FFFFFF"/>
                    </a:solidFill>
                  </a:tcPr>
                </a:tc>
              </a:tr>
              <a:tr h="0">
                <a:tc>
                  <a:txBody>
                    <a:bodyPr/>
                    <a:lstStyle/>
                    <a:p>
                      <a:r>
                        <a:rPr lang="en-US" sz="1200" dirty="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charset="0"/>
              </a:rPr>
              <a:t>函数将创建（或分配）一片</a:t>
            </a:r>
            <a:r>
              <a:rPr lang="en-US" sz="1400" dirty="0">
                <a:solidFill>
                  <a:srgbClr val="000000"/>
                </a:solidFill>
                <a:latin typeface="Arial" charset="0"/>
              </a:rPr>
              <a:t>buffer，</a:t>
            </a:r>
            <a:r>
              <a:rPr lang="zh-CN" altLang="en-US" sz="1400" dirty="0">
                <a:solidFill>
                  <a:srgbClr val="000000"/>
                </a:solidFill>
                <a:latin typeface="Arial" charset="0"/>
              </a:rPr>
              <a:t>并返回。这里创建的</a:t>
            </a:r>
            <a:r>
              <a:rPr lang="en-US" sz="1400" dirty="0">
                <a:solidFill>
                  <a:srgbClr val="000000"/>
                </a:solidFill>
                <a:latin typeface="Arial" charset="0"/>
              </a:rPr>
              <a:t>mem</a:t>
            </a:r>
            <a:r>
              <a:rPr lang="zh-CN" altLang="en-US" sz="1400" dirty="0">
                <a:solidFill>
                  <a:srgbClr val="000000"/>
                </a:solidFill>
                <a:latin typeface="Arial" charset="0"/>
              </a:rPr>
              <a:t>可以是</a:t>
            </a:r>
            <a:r>
              <a:rPr lang="en-US" sz="1400" dirty="0" err="1">
                <a:solidFill>
                  <a:srgbClr val="000000"/>
                </a:solidFill>
                <a:latin typeface="Arial" charset="0"/>
              </a:rPr>
              <a:t>globla</a:t>
            </a:r>
            <a:r>
              <a:rPr lang="zh-CN" altLang="en-US" sz="1400" dirty="0">
                <a:solidFill>
                  <a:srgbClr val="000000"/>
                </a:solidFill>
                <a:latin typeface="Arial" charset="0"/>
              </a:rPr>
              <a:t>也可以是</a:t>
            </a:r>
            <a:r>
              <a:rPr lang="en-US" sz="1400" dirty="0">
                <a:solidFill>
                  <a:srgbClr val="000000"/>
                </a:solidFill>
                <a:latin typeface="Arial" charset="0"/>
              </a:rPr>
              <a:t>local</a:t>
            </a:r>
            <a:r>
              <a:rPr lang="zh-CN" altLang="en-US" sz="1400" dirty="0">
                <a:solidFill>
                  <a:srgbClr val="000000"/>
                </a:solidFill>
                <a:latin typeface="Arial" charset="0"/>
              </a:rPr>
              <a:t>或</a:t>
            </a:r>
            <a:r>
              <a:rPr lang="en-US" sz="1400" dirty="0">
                <a:solidFill>
                  <a:srgbClr val="000000"/>
                </a:solidFill>
                <a:latin typeface="Arial" charset="0"/>
              </a:rPr>
              <a:t>private，</a:t>
            </a:r>
            <a:r>
              <a:rPr lang="zh-CN" altLang="en-US" sz="1400" dirty="0">
                <a:solidFill>
                  <a:srgbClr val="000000"/>
                </a:solidFill>
                <a:latin typeface="Arial" charset="0"/>
              </a:rPr>
              <a:t>具体要看</a:t>
            </a:r>
            <a:r>
              <a:rPr lang="en-US" sz="1400" dirty="0" err="1">
                <a:solidFill>
                  <a:srgbClr val="000000"/>
                </a:solidFill>
                <a:latin typeface="Arial" charset="0"/>
              </a:rPr>
              <a:t>kernal</a:t>
            </a:r>
            <a:r>
              <a:rPr lang="zh-CN" altLang="en-US" sz="1400" dirty="0">
                <a:solidFill>
                  <a:srgbClr val="000000"/>
                </a:solidFill>
                <a:latin typeface="Arial" charset="0"/>
              </a:rPr>
              <a:t>中怎样声明限定符。</a:t>
            </a:r>
            <a:r>
              <a:rPr lang="en-US" sz="1400" dirty="0">
                <a:solidFill>
                  <a:srgbClr val="000000"/>
                </a:solidFill>
                <a:latin typeface="Arial" charset="0"/>
              </a:rPr>
              <a:t>cl</a:t>
            </a:r>
            <a:r>
              <a:rPr lang="zh-CN" altLang="en-US" sz="1400" dirty="0">
                <a:solidFill>
                  <a:srgbClr val="000000"/>
                </a:solidFill>
                <a:latin typeface="Arial" charset="0"/>
              </a:rPr>
              <a:t>会根据执行情况自动管理</a:t>
            </a:r>
            <a:r>
              <a:rPr lang="en-US" sz="1400" dirty="0">
                <a:solidFill>
                  <a:srgbClr val="000000"/>
                </a:solidFill>
                <a:latin typeface="Arial" charset="0"/>
              </a:rPr>
              <a:t>global</a:t>
            </a:r>
            <a:r>
              <a:rPr lang="zh-CN" altLang="en-US" sz="1400" dirty="0">
                <a:solidFill>
                  <a:srgbClr val="000000"/>
                </a:solidFill>
                <a:latin typeface="Arial" charset="0"/>
              </a:rPr>
              <a:t>到更进一层如</a:t>
            </a:r>
            <a:r>
              <a:rPr lang="en-US" sz="1400" dirty="0">
                <a:solidFill>
                  <a:srgbClr val="000000"/>
                </a:solidFill>
                <a:latin typeface="Arial" charset="0"/>
              </a:rPr>
              <a:t>private</a:t>
            </a:r>
            <a:r>
              <a:rPr lang="zh-CN" altLang="en-US" sz="1400" dirty="0">
                <a:solidFill>
                  <a:srgbClr val="000000"/>
                </a:solidFill>
                <a:latin typeface="Arial" charset="0"/>
              </a:rPr>
              <a:t>的</a:t>
            </a:r>
            <a:r>
              <a:rPr lang="en-US" sz="1400" dirty="0">
                <a:solidFill>
                  <a:srgbClr val="000000"/>
                </a:solidFill>
                <a:latin typeface="Arial" charset="0"/>
              </a:rPr>
              <a:t>copy。</a:t>
            </a:r>
            <a:r>
              <a:rPr lang="zh-CN" altLang="en-US" sz="1400" dirty="0">
                <a:solidFill>
                  <a:srgbClr val="000000"/>
                </a:solidFill>
                <a:latin typeface="Arial" charset="0"/>
              </a:rPr>
              <a:t>这里的</a:t>
            </a:r>
            <a:r>
              <a:rPr lang="en-US" sz="1400" dirty="0">
                <a:solidFill>
                  <a:srgbClr val="000000"/>
                </a:solidFill>
                <a:latin typeface="Arial" charset="0"/>
              </a:rPr>
              <a:t>buffer</a:t>
            </a:r>
            <a:r>
              <a:rPr lang="zh-CN" altLang="en-US" sz="1400" dirty="0">
                <a:solidFill>
                  <a:srgbClr val="000000"/>
                </a:solidFill>
                <a:latin typeface="Arial" charset="0"/>
              </a:rPr>
              <a:t>概念是用于</a:t>
            </a:r>
            <a:r>
              <a:rPr lang="en-US" sz="1400" dirty="0" err="1">
                <a:solidFill>
                  <a:srgbClr val="000000"/>
                </a:solidFill>
                <a:latin typeface="Arial" charset="0"/>
              </a:rPr>
              <a:t>kernal</a:t>
            </a:r>
            <a:r>
              <a:rPr lang="zh-CN" altLang="en-US" sz="1400" dirty="0">
                <a:solidFill>
                  <a:srgbClr val="000000"/>
                </a:solidFill>
                <a:latin typeface="Arial"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charset="0"/>
              </a:rPr>
              <a:t>主要的参数在 </a:t>
            </a:r>
            <a:r>
              <a:rPr lang="en-US" sz="1200" b="1" dirty="0">
                <a:solidFill>
                  <a:srgbClr val="000000"/>
                </a:solidFill>
                <a:latin typeface="Arial" charset="0"/>
              </a:rPr>
              <a:t>flags</a:t>
            </a:r>
            <a:r>
              <a:rPr lang="en-US" sz="1200" dirty="0">
                <a:solidFill>
                  <a:srgbClr val="000000"/>
                </a:solidFill>
                <a:latin typeface="Arial" charset="0"/>
              </a:rPr>
              <a:t>,</a:t>
            </a:r>
            <a:r>
              <a:rPr lang="zh-CN" altLang="en-US" sz="1200" dirty="0">
                <a:solidFill>
                  <a:srgbClr val="000000"/>
                </a:solidFill>
                <a:latin typeface="Arial" charset="0"/>
              </a:rPr>
              <a:t>这些参数可</a:t>
            </a:r>
            <a:r>
              <a:rPr lang="zh-CN" altLang="en-US" sz="1200" dirty="0" smtClean="0">
                <a:solidFill>
                  <a:srgbClr val="000000"/>
                </a:solidFill>
                <a:latin typeface="Arial" charset="0"/>
              </a:rPr>
              <a:t>以</a:t>
            </a:r>
            <a:endParaRPr lang="en-US" altLang="zh-CN" sz="1200" dirty="0">
              <a:solidFill>
                <a:srgbClr val="000000"/>
              </a:solidFill>
              <a:latin typeface="Arial" charset="0"/>
            </a:endParaRPr>
          </a:p>
          <a:p>
            <a:r>
              <a:rPr lang="en-US" altLang="zh-CN" sz="1200" dirty="0">
                <a:solidFill>
                  <a:srgbClr val="000000"/>
                </a:solidFill>
                <a:latin typeface="Arial" charset="0"/>
              </a:rPr>
              <a:t>1  </a:t>
            </a:r>
            <a:r>
              <a:rPr lang="en-US" sz="1200" dirty="0">
                <a:solidFill>
                  <a:srgbClr val="000000"/>
                </a:solidFill>
                <a:latin typeface="Arial" charset="0"/>
              </a:rPr>
              <a:t>CL_MEM_READ_WRITE：</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可读可写的内存，这是默认</a:t>
            </a:r>
            <a:endParaRPr lang="zh-CN" altLang="en-US" sz="1200" dirty="0">
              <a:solidFill>
                <a:srgbClr val="000000"/>
              </a:solidFill>
              <a:latin typeface="Arial" charset="0"/>
            </a:endParaRPr>
          </a:p>
          <a:p>
            <a:r>
              <a:rPr lang="en-US" altLang="zh-CN" sz="1200" dirty="0">
                <a:solidFill>
                  <a:srgbClr val="000000"/>
                </a:solidFill>
                <a:latin typeface="Arial" charset="0"/>
              </a:rPr>
              <a:t>2  </a:t>
            </a:r>
            <a:r>
              <a:rPr lang="en-US" sz="1200" dirty="0">
                <a:solidFill>
                  <a:srgbClr val="000000"/>
                </a:solidFill>
                <a:latin typeface="Arial" charset="0"/>
              </a:rPr>
              <a:t>CL_MEM_WRITE_ONLY：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只可以写的内存</a:t>
            </a:r>
            <a:endParaRPr lang="zh-CN" altLang="en-US" sz="1200" dirty="0">
              <a:solidFill>
                <a:srgbClr val="000000"/>
              </a:solidFill>
              <a:latin typeface="Arial" charset="0"/>
            </a:endParaRPr>
          </a:p>
          <a:p>
            <a:r>
              <a:rPr lang="en-US" altLang="zh-CN" sz="1200" dirty="0">
                <a:solidFill>
                  <a:srgbClr val="000000"/>
                </a:solidFill>
                <a:latin typeface="Arial" charset="0"/>
              </a:rPr>
              <a:t>3  </a:t>
            </a:r>
            <a:r>
              <a:rPr lang="en-US" sz="1200" dirty="0">
                <a:solidFill>
                  <a:srgbClr val="000000"/>
                </a:solidFill>
                <a:latin typeface="Arial" charset="0"/>
              </a:rPr>
              <a:t>CL_MEM_READ_ONLY：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只可以读的内存</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en-US" altLang="zh-CN" sz="1200" dirty="0">
                <a:solidFill>
                  <a:srgbClr val="000000"/>
                </a:solidFill>
                <a:latin typeface="Arial" charset="0"/>
              </a:rPr>
              <a:t>4  </a:t>
            </a:r>
            <a:r>
              <a:rPr lang="en-US" sz="1200" dirty="0">
                <a:solidFill>
                  <a:srgbClr val="000000"/>
                </a:solidFill>
                <a:latin typeface="Arial" charset="0"/>
              </a:rPr>
              <a:t>CL_MEM_USE_HOST_PTR：</a:t>
            </a:r>
            <a:r>
              <a:rPr lang="zh-CN" altLang="en-US" sz="1200" dirty="0">
                <a:solidFill>
                  <a:srgbClr val="000000"/>
                </a:solidFill>
                <a:latin typeface="Arial" charset="0"/>
              </a:rPr>
              <a:t>直接使用</a:t>
            </a:r>
            <a:r>
              <a:rPr lang="en-US" sz="1200" dirty="0">
                <a:solidFill>
                  <a:srgbClr val="000000"/>
                </a:solidFill>
                <a:latin typeface="Arial" charset="0"/>
              </a:rPr>
              <a:t>host</a:t>
            </a:r>
            <a:r>
              <a:rPr lang="zh-CN" altLang="en-US" sz="1200" dirty="0">
                <a:solidFill>
                  <a:srgbClr val="000000"/>
                </a:solidFill>
                <a:latin typeface="Arial" charset="0"/>
              </a:rPr>
              <a:t>上一段已经分配的</a:t>
            </a:r>
            <a:r>
              <a:rPr lang="en-US" sz="1200" dirty="0">
                <a:solidFill>
                  <a:srgbClr val="000000"/>
                </a:solidFill>
                <a:latin typeface="Arial" charset="0"/>
              </a:rPr>
              <a:t>mem</a:t>
            </a:r>
            <a:r>
              <a:rPr lang="zh-CN" altLang="en-US" sz="1200" dirty="0">
                <a:solidFill>
                  <a:srgbClr val="000000"/>
                </a:solidFill>
                <a:latin typeface="Arial" charset="0"/>
              </a:rPr>
              <a:t>供</a:t>
            </a:r>
            <a:r>
              <a:rPr lang="en-US" sz="1200" dirty="0">
                <a:solidFill>
                  <a:srgbClr val="000000"/>
                </a:solidFill>
                <a:latin typeface="Arial" charset="0"/>
              </a:rPr>
              <a:t>device</a:t>
            </a:r>
            <a:r>
              <a:rPr lang="zh-CN" altLang="en-US" sz="1200" dirty="0">
                <a:solidFill>
                  <a:srgbClr val="000000"/>
                </a:solidFill>
                <a:latin typeface="Arial" charset="0"/>
              </a:rPr>
              <a:t>使用，注意：这里虽然是用了</a:t>
            </a:r>
            <a:r>
              <a:rPr lang="en-US" sz="1200" dirty="0">
                <a:solidFill>
                  <a:srgbClr val="000000"/>
                </a:solidFill>
                <a:latin typeface="Arial" charset="0"/>
              </a:rPr>
              <a:t>host</a:t>
            </a:r>
            <a:r>
              <a:rPr lang="zh-CN" altLang="en-US" sz="1200" dirty="0">
                <a:solidFill>
                  <a:srgbClr val="000000"/>
                </a:solidFill>
                <a:latin typeface="Arial" charset="0"/>
              </a:rPr>
              <a:t>上已经存在的内存，但是这个内存的值不一定会和经过</a:t>
            </a:r>
            <a:r>
              <a:rPr lang="en-US" sz="1200" dirty="0" err="1">
                <a:solidFill>
                  <a:srgbClr val="000000"/>
                </a:solidFill>
                <a:latin typeface="Arial" charset="0"/>
              </a:rPr>
              <a:t>kernal</a:t>
            </a:r>
            <a:r>
              <a:rPr lang="zh-CN" altLang="en-US" sz="1200" dirty="0">
                <a:solidFill>
                  <a:srgbClr val="000000"/>
                </a:solidFill>
                <a:latin typeface="Arial" charset="0"/>
              </a:rPr>
              <a:t>函数计算后的实际的值，即使用</a:t>
            </a:r>
            <a:r>
              <a:rPr lang="en-US" sz="1200" dirty="0" err="1">
                <a:solidFill>
                  <a:srgbClr val="000000"/>
                </a:solidFill>
                <a:latin typeface="Arial" charset="0"/>
              </a:rPr>
              <a:t>clEnqueueReadBuffer</a:t>
            </a:r>
            <a:r>
              <a:rPr lang="zh-CN" altLang="en-US" sz="1200" dirty="0">
                <a:solidFill>
                  <a:srgbClr val="000000"/>
                </a:solidFill>
                <a:latin typeface="Arial" charset="0"/>
              </a:rPr>
              <a:t>函数拷贝回的内存和原本的内存是不一样的，或者可以认为</a:t>
            </a:r>
            <a:r>
              <a:rPr lang="en-US" sz="1200" dirty="0" err="1">
                <a:solidFill>
                  <a:srgbClr val="000000"/>
                </a:solidFill>
                <a:latin typeface="Arial" charset="0"/>
              </a:rPr>
              <a:t>opencl</a:t>
            </a:r>
            <a:r>
              <a:rPr lang="zh-CN" altLang="en-US" sz="1200" dirty="0">
                <a:solidFill>
                  <a:srgbClr val="000000"/>
                </a:solidFill>
                <a:latin typeface="Arial" charset="0"/>
              </a:rPr>
              <a:t>虽然借用了这块内存作为</a:t>
            </a:r>
            <a:r>
              <a:rPr lang="en-US" sz="1200" dirty="0" err="1">
                <a:solidFill>
                  <a:srgbClr val="000000"/>
                </a:solidFill>
                <a:latin typeface="Arial" charset="0"/>
              </a:rPr>
              <a:t>cl_mem</a:t>
            </a:r>
            <a:r>
              <a:rPr lang="en-US" sz="1200" dirty="0">
                <a:solidFill>
                  <a:srgbClr val="000000"/>
                </a:solidFill>
                <a:latin typeface="Arial" charset="0"/>
              </a:rPr>
              <a:t>，</a:t>
            </a:r>
            <a:r>
              <a:rPr lang="zh-CN" altLang="en-US" sz="1200" dirty="0">
                <a:solidFill>
                  <a:srgbClr val="000000"/>
                </a:solidFill>
                <a:latin typeface="Arial" charset="0"/>
              </a:rPr>
              <a:t>但是并不保证同步的，不过初始的值是一样的，（可以使用</a:t>
            </a:r>
            <a:r>
              <a:rPr lang="en-US" sz="1200" dirty="0" err="1">
                <a:solidFill>
                  <a:srgbClr val="000000"/>
                </a:solidFill>
                <a:latin typeface="Arial" charset="0"/>
              </a:rPr>
              <a:t>mapmem</a:t>
            </a:r>
            <a:r>
              <a:rPr lang="zh-CN" altLang="en-US" sz="1200" dirty="0">
                <a:solidFill>
                  <a:srgbClr val="000000"/>
                </a:solidFill>
                <a:latin typeface="Arial" charset="0"/>
              </a:rPr>
              <a:t>等方式来同步）</a:t>
            </a:r>
            <a:endParaRPr lang="zh-CN" altLang="en-US" sz="1200" dirty="0">
              <a:solidFill>
                <a:srgbClr val="000000"/>
              </a:solidFill>
              <a:latin typeface="Arial" charset="0"/>
            </a:endParaRPr>
          </a:p>
          <a:p>
            <a:r>
              <a:rPr lang="en-US" altLang="zh-CN" sz="1200" dirty="0">
                <a:solidFill>
                  <a:srgbClr val="000000"/>
                </a:solidFill>
                <a:latin typeface="Arial" charset="0"/>
              </a:rPr>
              <a:t>5  </a:t>
            </a:r>
            <a:r>
              <a:rPr lang="en-US" sz="1200" dirty="0">
                <a:solidFill>
                  <a:srgbClr val="000000"/>
                </a:solidFill>
                <a:latin typeface="Arial" charset="0"/>
              </a:rPr>
              <a:t>CL_MEM_ALLOC_HOST_PTR：</a:t>
            </a:r>
            <a:r>
              <a:rPr lang="zh-CN" altLang="en-US" sz="1200" dirty="0">
                <a:solidFill>
                  <a:srgbClr val="000000"/>
                </a:solidFill>
                <a:latin typeface="Arial" charset="0"/>
              </a:rPr>
              <a:t>在</a:t>
            </a:r>
            <a:r>
              <a:rPr lang="en-US" sz="1200" dirty="0">
                <a:solidFill>
                  <a:srgbClr val="000000"/>
                </a:solidFill>
                <a:latin typeface="Arial" charset="0"/>
              </a:rPr>
              <a:t>host</a:t>
            </a:r>
            <a:r>
              <a:rPr lang="zh-CN" altLang="en-US" sz="1200" dirty="0">
                <a:solidFill>
                  <a:srgbClr val="000000"/>
                </a:solidFill>
                <a:latin typeface="Arial" charset="0"/>
              </a:rPr>
              <a:t>上新开辟一段内存供</a:t>
            </a:r>
            <a:r>
              <a:rPr lang="en-US" sz="1200" dirty="0">
                <a:solidFill>
                  <a:srgbClr val="000000"/>
                </a:solidFill>
                <a:latin typeface="Arial" charset="0"/>
              </a:rPr>
              <a:t>device</a:t>
            </a:r>
            <a:r>
              <a:rPr lang="zh-CN" altLang="en-US" sz="1200" dirty="0">
                <a:solidFill>
                  <a:srgbClr val="000000"/>
                </a:solidFill>
                <a:latin typeface="Arial" charset="0"/>
              </a:rPr>
              <a:t>使用</a:t>
            </a:r>
            <a:endParaRPr lang="zh-CN" altLang="en-US" sz="1200" dirty="0">
              <a:solidFill>
                <a:srgbClr val="000000"/>
              </a:solidFill>
              <a:latin typeface="Arial" charset="0"/>
            </a:endParaRPr>
          </a:p>
          <a:p>
            <a:r>
              <a:rPr lang="en-US" altLang="zh-CN" sz="1200" dirty="0">
                <a:solidFill>
                  <a:srgbClr val="000000"/>
                </a:solidFill>
                <a:latin typeface="Arial" charset="0"/>
              </a:rPr>
              <a:t>6  </a:t>
            </a:r>
            <a:r>
              <a:rPr lang="en-US" sz="1200" dirty="0">
                <a:solidFill>
                  <a:srgbClr val="000000"/>
                </a:solidFill>
                <a:latin typeface="Arial" charset="0"/>
              </a:rPr>
              <a:t>CL_MEM_COPY_HOST_PTR：</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上开辟一段内存供</a:t>
            </a:r>
            <a:r>
              <a:rPr lang="en-US" sz="1200" dirty="0">
                <a:solidFill>
                  <a:srgbClr val="000000"/>
                </a:solidFill>
                <a:latin typeface="Arial" charset="0"/>
              </a:rPr>
              <a:t>device</a:t>
            </a:r>
            <a:r>
              <a:rPr lang="zh-CN" altLang="en-US" sz="1200" dirty="0">
                <a:solidFill>
                  <a:srgbClr val="000000"/>
                </a:solidFill>
                <a:latin typeface="Arial" charset="0"/>
              </a:rPr>
              <a:t>使用，并赋值为</a:t>
            </a:r>
            <a:r>
              <a:rPr lang="en-US" sz="1200" dirty="0">
                <a:solidFill>
                  <a:srgbClr val="000000"/>
                </a:solidFill>
                <a:latin typeface="Arial" charset="0"/>
              </a:rPr>
              <a:t>host</a:t>
            </a:r>
            <a:r>
              <a:rPr lang="zh-CN" altLang="en-US" sz="1200" dirty="0">
                <a:solidFill>
                  <a:srgbClr val="000000"/>
                </a:solidFill>
                <a:latin typeface="Arial" charset="0"/>
              </a:rPr>
              <a:t>上一段已经存在的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7  CL_MEM_HOST_WRITE_ONLY: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只可写的</a:t>
            </a:r>
            <a:endParaRPr lang="zh-CN" altLang="en-US" sz="1200" dirty="0">
              <a:solidFill>
                <a:srgbClr val="000000"/>
              </a:solidFill>
              <a:latin typeface="Arial" charset="0"/>
            </a:endParaRPr>
          </a:p>
          <a:p>
            <a:r>
              <a:rPr lang="en-US" altLang="zh-CN" sz="1200" dirty="0">
                <a:solidFill>
                  <a:srgbClr val="000000"/>
                </a:solidFill>
                <a:latin typeface="Arial" charset="0"/>
              </a:rPr>
              <a:t>8  </a:t>
            </a:r>
            <a:r>
              <a:rPr lang="en-US" sz="1200" dirty="0">
                <a:solidFill>
                  <a:srgbClr val="000000"/>
                </a:solidFill>
                <a:latin typeface="Arial" charset="0"/>
              </a:rPr>
              <a:t>CL_MEM_HOST_READ_ONLY: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只可读的</a:t>
            </a:r>
            <a:endParaRPr lang="zh-CN" altLang="en-US" sz="1200" dirty="0">
              <a:solidFill>
                <a:srgbClr val="000000"/>
              </a:solidFill>
              <a:latin typeface="Arial" charset="0"/>
            </a:endParaRPr>
          </a:p>
          <a:p>
            <a:r>
              <a:rPr lang="en-US" altLang="zh-CN" sz="1200" dirty="0">
                <a:solidFill>
                  <a:srgbClr val="000000"/>
                </a:solidFill>
                <a:latin typeface="Arial" charset="0"/>
              </a:rPr>
              <a:t>9  </a:t>
            </a:r>
            <a:r>
              <a:rPr lang="en-US" sz="1200" dirty="0">
                <a:solidFill>
                  <a:srgbClr val="000000"/>
                </a:solidFill>
                <a:latin typeface="Arial" charset="0"/>
              </a:rPr>
              <a:t>CL_MEM_HOST_NO_ACCESS:</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可读可写的</a:t>
            </a:r>
            <a:endParaRPr lang="zh-CN" altLang="en-US" sz="1200" b="0" i="0" dirty="0">
              <a:solidFill>
                <a:srgbClr val="000000"/>
              </a:solidFill>
              <a:effectLst/>
              <a:latin typeface="Arial"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charset="0"/>
              </a:rPr>
              <a:t>内存的</a:t>
            </a:r>
            <a:r>
              <a:rPr lang="en-US" sz="1400" b="1" dirty="0" err="1">
                <a:solidFill>
                  <a:srgbClr val="000000"/>
                </a:solidFill>
                <a:latin typeface="Arial" charset="0"/>
              </a:rPr>
              <a:t>call_back</a:t>
            </a:r>
            <a:r>
              <a:rPr lang="en-US" sz="1400" b="1" dirty="0">
                <a:solidFill>
                  <a:srgbClr val="000000"/>
                </a:solidFill>
                <a:latin typeface="Arial" charset="0"/>
              </a:rPr>
              <a:t>:</a:t>
            </a:r>
            <a:endParaRPr lang="en-US" sz="1400" dirty="0">
              <a:solidFill>
                <a:srgbClr val="000000"/>
              </a:solidFill>
              <a:latin typeface="Arial" charset="0"/>
            </a:endParaRPr>
          </a:p>
          <a:p>
            <a:r>
              <a:rPr lang="zh-CN" altLang="en-US" sz="1400" dirty="0">
                <a:solidFill>
                  <a:srgbClr val="000000"/>
                </a:solidFill>
                <a:latin typeface="Arial" charset="0"/>
              </a:rPr>
              <a:t>有些方式 ，如</a:t>
            </a:r>
            <a:r>
              <a:rPr lang="en-US" sz="1400" dirty="0" err="1">
                <a:solidFill>
                  <a:srgbClr val="000000"/>
                </a:solidFill>
                <a:latin typeface="Arial" charset="0"/>
              </a:rPr>
              <a:t>CL_MEM_USE_HOST_PTR,cl_mem</a:t>
            </a:r>
            <a:r>
              <a:rPr lang="zh-CN" altLang="en-US" sz="1400" dirty="0">
                <a:solidFill>
                  <a:srgbClr val="000000"/>
                </a:solidFill>
                <a:latin typeface="Arial" charset="0"/>
              </a:rPr>
              <a:t>使用的存储空间实际就在</a:t>
            </a:r>
            <a:r>
              <a:rPr lang="en-US" sz="1400" dirty="0">
                <a:solidFill>
                  <a:srgbClr val="000000"/>
                </a:solidFill>
                <a:latin typeface="Arial" charset="0"/>
              </a:rPr>
              <a:t>host mem</a:t>
            </a:r>
            <a:r>
              <a:rPr lang="zh-CN" altLang="en-US" sz="1400" dirty="0">
                <a:solidFill>
                  <a:srgbClr val="000000"/>
                </a:solidFill>
                <a:latin typeface="Arial" charset="0"/>
              </a:rPr>
              <a:t>上，所以我们要小心处理这块主存，比如你删了它，但是</a:t>
            </a:r>
            <a:r>
              <a:rPr lang="en-US" sz="1400" dirty="0" err="1">
                <a:solidFill>
                  <a:srgbClr val="000000"/>
                </a:solidFill>
                <a:latin typeface="Arial" charset="0"/>
              </a:rPr>
              <a:t>cl_mem</a:t>
            </a:r>
            <a:r>
              <a:rPr lang="zh-CN" altLang="en-US" sz="1400" dirty="0">
                <a:solidFill>
                  <a:srgbClr val="000000"/>
                </a:solidFill>
                <a:latin typeface="Arial" charset="0"/>
              </a:rPr>
              <a:t>还在用呢，就会出现问题，而</a:t>
            </a:r>
            <a:r>
              <a:rPr lang="en-US" sz="1400" b="1" dirty="0" err="1">
                <a:solidFill>
                  <a:srgbClr val="000000"/>
                </a:solidFill>
                <a:latin typeface="Arial" charset="0"/>
              </a:rPr>
              <a:t>clReleaseMemObject</a:t>
            </a:r>
            <a:r>
              <a:rPr lang="zh-CN" altLang="en-US" sz="1400" dirty="0">
                <a:solidFill>
                  <a:srgbClr val="000000"/>
                </a:solidFill>
                <a:latin typeface="Arial" charset="0"/>
              </a:rPr>
              <a:t>并不一定会马上删除这个</a:t>
            </a:r>
            <a:r>
              <a:rPr lang="en-US" sz="1400" dirty="0" err="1">
                <a:solidFill>
                  <a:srgbClr val="000000"/>
                </a:solidFill>
                <a:latin typeface="Arial" charset="0"/>
              </a:rPr>
              <a:t>Cl_mem</a:t>
            </a:r>
            <a:r>
              <a:rPr lang="en-US" sz="1400" dirty="0">
                <a:solidFill>
                  <a:srgbClr val="000000"/>
                </a:solidFill>
                <a:latin typeface="Arial" charset="0"/>
              </a:rPr>
              <a:t>，</a:t>
            </a:r>
            <a:r>
              <a:rPr lang="zh-CN" altLang="en-US" sz="1400" dirty="0">
                <a:solidFill>
                  <a:srgbClr val="000000"/>
                </a:solidFill>
                <a:latin typeface="Arial" charset="0"/>
              </a:rPr>
              <a:t>它只是一个引用计数的消减，这里需要一个回调，告诉我们什么时候这块主存可以被放心的清理掉，就是</a:t>
            </a:r>
            <a:r>
              <a:rPr lang="en-US" sz="1400" dirty="0" err="1">
                <a:solidFill>
                  <a:srgbClr val="000000"/>
                </a:solidFill>
                <a:latin typeface="Arial" charset="0"/>
              </a:rPr>
              <a:t>clSetMemObjectDestructorCallback</a:t>
            </a:r>
            <a:endParaRPr lang="en-US" sz="1400" dirty="0">
              <a:solidFill>
                <a:srgbClr val="000000"/>
              </a:solidFill>
              <a:latin typeface="Arial" charset="0"/>
            </a:endParaRPr>
          </a:p>
          <a:p>
            <a:r>
              <a:rPr lang="en-US" sz="1400" dirty="0">
                <a:solidFill>
                  <a:srgbClr val="000000"/>
                </a:solidFill>
                <a:latin typeface="Arial" charset="0"/>
              </a:rPr>
              <a:t>CL</a:t>
            </a:r>
            <a:r>
              <a:rPr lang="zh-CN" altLang="en-US" sz="1400" dirty="0">
                <a:solidFill>
                  <a:srgbClr val="000000"/>
                </a:solidFill>
                <a:latin typeface="Arial" charset="0"/>
              </a:rPr>
              <a:t>的规范中特别说明最好不要在这个</a:t>
            </a:r>
            <a:r>
              <a:rPr lang="en-US" sz="1400" dirty="0">
                <a:solidFill>
                  <a:srgbClr val="000000"/>
                </a:solidFill>
                <a:latin typeface="Arial" charset="0"/>
              </a:rPr>
              <a:t>callback</a:t>
            </a:r>
            <a:r>
              <a:rPr lang="zh-CN" altLang="en-US" sz="1400" dirty="0">
                <a:solidFill>
                  <a:srgbClr val="000000"/>
                </a:solidFill>
                <a:latin typeface="Arial" charset="0"/>
              </a:rPr>
              <a:t>里面加入耗时的系统和</a:t>
            </a:r>
            <a:r>
              <a:rPr lang="en-US" sz="1400" dirty="0">
                <a:solidFill>
                  <a:srgbClr val="000000"/>
                </a:solidFill>
                <a:latin typeface="Arial" charset="0"/>
              </a:rPr>
              <a:t>cl API。</a:t>
            </a:r>
            <a:endParaRPr lang="en-US" sz="1400" b="0" i="0" dirty="0">
              <a:solidFill>
                <a:srgbClr val="000000"/>
              </a:solidFill>
              <a:effectLst/>
              <a:latin typeface="Arial"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調整之前為了測試地圖元件加入的程式碼，包含「</a:t>
            </a:r>
            <a:r>
              <a:rPr lang="en-US" altLang="zh-TW" dirty="0" err="1">
                <a:solidFill>
                  <a:srgbClr val="000000"/>
                </a:solidFill>
                <a:latin typeface="微軟正黑體" panose="020B0604030504040204" pitchFamily="34" charset="-120"/>
                <a:ea typeface="微軟正黑體" panose="020B0604030504040204" pitchFamily="34" charset="-120"/>
              </a:rPr>
              <a:t>setUpMapIfNeeded</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err="1">
                <a:solidFill>
                  <a:srgbClr val="000000"/>
                </a:solidFill>
                <a:latin typeface="微軟正黑體" panose="020B0604030504040204" pitchFamily="34" charset="-120"/>
                <a:ea typeface="微軟正黑體" panose="020B0604030504040204" pitchFamily="34" charset="-120"/>
              </a:rPr>
              <a:t>setUpMap</a:t>
            </a:r>
            <a:r>
              <a:rPr lang="zh-TW" altLang="en-US" dirty="0">
                <a:solidFill>
                  <a:srgbClr val="000000"/>
                </a:solidFill>
                <a:latin typeface="微軟正黑體" panose="020B0604030504040204" pitchFamily="34" charset="-120"/>
                <a:ea typeface="微軟正黑體"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onCreate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savedInstanceState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findViewById</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View</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onClick</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MainActivity</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getContext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parent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charset="0"/>
              </a:rPr>
              <a:t>&lt;</a:t>
            </a:r>
            <a:r>
              <a:rPr kumimoji="0" lang="en-US" altLang="en-US" sz="800" b="0" i="0" u="none" strike="noStrike" cap="none" normalizeH="0" baseline="0" dirty="0" err="1" smtClean="0">
                <a:ln>
                  <a:noFill/>
                </a:ln>
                <a:solidFill>
                  <a:srgbClr val="333333"/>
                </a:solidFill>
                <a:effectLst/>
                <a:latin typeface="Arial" charset="0"/>
              </a:rPr>
              <a:t>MyRecyclerAdapter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onCreateViewHolder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viewType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parent</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itemLayout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onBindViewHolder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charset="0"/>
              </a:defRPr>
            </a:lvl1pPr>
            <a:lvl2pPr eaLnBrk="0" fontAlgn="base" hangingPunct="0">
              <a:spcBef>
                <a:spcPct val="30000"/>
              </a:spcBef>
              <a:spcAft>
                <a:spcPct val="0"/>
              </a:spcAft>
              <a:defRPr sz="1200">
                <a:solidFill>
                  <a:schemeClr val="tx1"/>
                </a:solidFill>
                <a:latin typeface="Arial" charset="0"/>
              </a:defRPr>
            </a:lvl2pPr>
            <a:lvl3pPr eaLnBrk="0" fontAlgn="base" hangingPunct="0">
              <a:spcBef>
                <a:spcPct val="30000"/>
              </a:spcBef>
              <a:spcAft>
                <a:spcPct val="0"/>
              </a:spcAft>
              <a:defRPr sz="1200">
                <a:solidFill>
                  <a:schemeClr val="tx1"/>
                </a:solidFill>
                <a:latin typeface="Arial" charset="0"/>
              </a:defRPr>
            </a:lvl3pPr>
            <a:lvl4pPr eaLnBrk="0" fontAlgn="base" hangingPunct="0">
              <a:spcBef>
                <a:spcPct val="30000"/>
              </a:spcBef>
              <a:spcAft>
                <a:spcPct val="0"/>
              </a:spcAft>
              <a:defRPr sz="1200">
                <a:solidFill>
                  <a:schemeClr val="tx1"/>
                </a:solidFill>
                <a:latin typeface="Arial" charset="0"/>
              </a:defRPr>
            </a:lvl4pPr>
            <a:lvl5pPr eaLnBrk="0" fontAlgn="base" hangingPunct="0">
              <a:spcBef>
                <a:spcPct val="30000"/>
              </a:spcBef>
              <a:spcAft>
                <a:spcPct val="0"/>
              </a:spcAft>
              <a:defRPr sz="1200">
                <a:solidFill>
                  <a:schemeClr val="tx1"/>
                </a:solidFill>
                <a:latin typeface="Arial" charset="0"/>
              </a:defRPr>
            </a:lvl5pPr>
            <a:lvl6pPr eaLnBrk="0" fontAlgn="base" hangingPunct="0">
              <a:spcBef>
                <a:spcPct val="30000"/>
              </a:spcBef>
              <a:spcAft>
                <a:spcPct val="0"/>
              </a:spcAft>
              <a:defRPr sz="1200">
                <a:solidFill>
                  <a:schemeClr val="tx1"/>
                </a:solidFill>
                <a:latin typeface="Arial" charset="0"/>
              </a:defRPr>
            </a:lvl6pPr>
            <a:lvl7pPr eaLnBrk="0" fontAlgn="base" hangingPunct="0">
              <a:spcBef>
                <a:spcPct val="30000"/>
              </a:spcBef>
              <a:spcAft>
                <a:spcPct val="0"/>
              </a:spcAft>
              <a:defRPr sz="1200">
                <a:solidFill>
                  <a:schemeClr val="tx1"/>
                </a:solidFill>
                <a:latin typeface="Arial" charset="0"/>
              </a:defRPr>
            </a:lvl7pPr>
            <a:lvl8pPr eaLnBrk="0" fontAlgn="base" hangingPunct="0">
              <a:spcBef>
                <a:spcPct val="30000"/>
              </a:spcBef>
              <a:spcAft>
                <a:spcPct val="0"/>
              </a:spcAft>
              <a:defRPr sz="1200">
                <a:solidFill>
                  <a:schemeClr val="tx1"/>
                </a:solidFill>
                <a:latin typeface="Arial" charset="0"/>
              </a:defRPr>
            </a:lvl8pPr>
            <a:lvl9pPr eaLnBrk="0" fontAlgn="base" hangingPunct="0">
              <a:spcBef>
                <a:spcPct val="30000"/>
              </a:spcBef>
              <a:spcAft>
                <a:spcPct val="0"/>
              </a:spcAft>
              <a:defRPr sz="12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charset="0"/>
            </a:endParaRPr>
          </a:p>
          <a:p>
            <a:r>
              <a:rPr lang="zh-CN" altLang="en-US" sz="1200" dirty="0" smtClean="0">
                <a:solidFill>
                  <a:srgbClr val="000000"/>
                </a:solidFill>
                <a:latin typeface="Arial" charset="0"/>
              </a:rPr>
              <a:t>函</a:t>
            </a:r>
            <a:r>
              <a:rPr lang="zh-CN" altLang="en-US" sz="1200" dirty="0">
                <a:solidFill>
                  <a:srgbClr val="000000"/>
                </a:solidFill>
                <a:latin typeface="Arial" charset="0"/>
              </a:rPr>
              <a:t>数将创建（或分配）一片</a:t>
            </a:r>
            <a:r>
              <a:rPr lang="en-US" sz="1200" dirty="0">
                <a:solidFill>
                  <a:srgbClr val="000000"/>
                </a:solidFill>
                <a:latin typeface="Arial" charset="0"/>
              </a:rPr>
              <a:t>buffer，</a:t>
            </a:r>
            <a:r>
              <a:rPr lang="zh-CN" altLang="en-US" sz="1200" dirty="0">
                <a:solidFill>
                  <a:srgbClr val="000000"/>
                </a:solidFill>
                <a:latin typeface="Arial" charset="0"/>
              </a:rPr>
              <a:t>并返回。这里创建的</a:t>
            </a:r>
            <a:r>
              <a:rPr lang="en-US" sz="1200" dirty="0">
                <a:solidFill>
                  <a:srgbClr val="000000"/>
                </a:solidFill>
                <a:latin typeface="Arial" charset="0"/>
              </a:rPr>
              <a:t>mem</a:t>
            </a:r>
            <a:r>
              <a:rPr lang="zh-CN" altLang="en-US" sz="1200" dirty="0">
                <a:solidFill>
                  <a:srgbClr val="000000"/>
                </a:solidFill>
                <a:latin typeface="Arial" charset="0"/>
              </a:rPr>
              <a:t>可以是</a:t>
            </a:r>
            <a:r>
              <a:rPr lang="en-US" sz="1200" dirty="0" err="1">
                <a:solidFill>
                  <a:srgbClr val="000000"/>
                </a:solidFill>
                <a:latin typeface="Arial" charset="0"/>
              </a:rPr>
              <a:t>globla</a:t>
            </a:r>
            <a:r>
              <a:rPr lang="zh-CN" altLang="en-US" sz="1200" dirty="0">
                <a:solidFill>
                  <a:srgbClr val="000000"/>
                </a:solidFill>
                <a:latin typeface="Arial" charset="0"/>
              </a:rPr>
              <a:t>也可以是</a:t>
            </a:r>
            <a:r>
              <a:rPr lang="en-US" sz="1200" dirty="0">
                <a:solidFill>
                  <a:srgbClr val="000000"/>
                </a:solidFill>
                <a:latin typeface="Arial" charset="0"/>
              </a:rPr>
              <a:t>local</a:t>
            </a:r>
            <a:r>
              <a:rPr lang="zh-CN" altLang="en-US" sz="1200" dirty="0">
                <a:solidFill>
                  <a:srgbClr val="000000"/>
                </a:solidFill>
                <a:latin typeface="Arial" charset="0"/>
              </a:rPr>
              <a:t>或</a:t>
            </a:r>
            <a:r>
              <a:rPr lang="en-US" sz="1200" dirty="0">
                <a:solidFill>
                  <a:srgbClr val="000000"/>
                </a:solidFill>
                <a:latin typeface="Arial" charset="0"/>
              </a:rPr>
              <a:t>private，</a:t>
            </a:r>
            <a:r>
              <a:rPr lang="zh-CN" altLang="en-US" sz="1200" dirty="0">
                <a:solidFill>
                  <a:srgbClr val="000000"/>
                </a:solidFill>
                <a:latin typeface="Arial" charset="0"/>
              </a:rPr>
              <a:t>具体要看</a:t>
            </a:r>
            <a:r>
              <a:rPr lang="en-US" sz="1200" dirty="0" err="1">
                <a:solidFill>
                  <a:srgbClr val="000000"/>
                </a:solidFill>
                <a:latin typeface="Arial" charset="0"/>
              </a:rPr>
              <a:t>kernal</a:t>
            </a:r>
            <a:r>
              <a:rPr lang="zh-CN" altLang="en-US" sz="1200" dirty="0">
                <a:solidFill>
                  <a:srgbClr val="000000"/>
                </a:solidFill>
                <a:latin typeface="Arial" charset="0"/>
              </a:rPr>
              <a:t>中怎样声明限定符。</a:t>
            </a:r>
            <a:r>
              <a:rPr lang="en-US" sz="1200" dirty="0">
                <a:solidFill>
                  <a:srgbClr val="000000"/>
                </a:solidFill>
                <a:latin typeface="Arial" charset="0"/>
              </a:rPr>
              <a:t>cl</a:t>
            </a:r>
            <a:r>
              <a:rPr lang="zh-CN" altLang="en-US" sz="1200" dirty="0">
                <a:solidFill>
                  <a:srgbClr val="000000"/>
                </a:solidFill>
                <a:latin typeface="Arial" charset="0"/>
              </a:rPr>
              <a:t>会根据执行情况自动管理</a:t>
            </a:r>
            <a:r>
              <a:rPr lang="en-US" sz="1200" dirty="0">
                <a:solidFill>
                  <a:srgbClr val="000000"/>
                </a:solidFill>
                <a:latin typeface="Arial" charset="0"/>
              </a:rPr>
              <a:t>global</a:t>
            </a:r>
            <a:r>
              <a:rPr lang="zh-CN" altLang="en-US" sz="1200" dirty="0">
                <a:solidFill>
                  <a:srgbClr val="000000"/>
                </a:solidFill>
                <a:latin typeface="Arial" charset="0"/>
              </a:rPr>
              <a:t>到更进一层如</a:t>
            </a:r>
            <a:r>
              <a:rPr lang="en-US" sz="1200" dirty="0">
                <a:solidFill>
                  <a:srgbClr val="000000"/>
                </a:solidFill>
                <a:latin typeface="Arial" charset="0"/>
              </a:rPr>
              <a:t>private</a:t>
            </a:r>
            <a:r>
              <a:rPr lang="zh-CN" altLang="en-US" sz="1200" dirty="0">
                <a:solidFill>
                  <a:srgbClr val="000000"/>
                </a:solidFill>
                <a:latin typeface="Arial" charset="0"/>
              </a:rPr>
              <a:t>的</a:t>
            </a:r>
            <a:r>
              <a:rPr lang="en-US" sz="1200" dirty="0">
                <a:solidFill>
                  <a:srgbClr val="000000"/>
                </a:solidFill>
                <a:latin typeface="Arial" charset="0"/>
              </a:rPr>
              <a:t>copy。</a:t>
            </a:r>
            <a:r>
              <a:rPr lang="zh-CN" altLang="en-US" sz="1200" dirty="0">
                <a:solidFill>
                  <a:srgbClr val="000000"/>
                </a:solidFill>
                <a:latin typeface="Arial" charset="0"/>
              </a:rPr>
              <a:t>这里的</a:t>
            </a:r>
            <a:r>
              <a:rPr lang="en-US" sz="1200" dirty="0">
                <a:solidFill>
                  <a:srgbClr val="000000"/>
                </a:solidFill>
                <a:latin typeface="Arial" charset="0"/>
              </a:rPr>
              <a:t>buffer</a:t>
            </a:r>
            <a:r>
              <a:rPr lang="zh-CN" altLang="en-US" sz="1200" dirty="0">
                <a:solidFill>
                  <a:srgbClr val="000000"/>
                </a:solidFill>
                <a:latin typeface="Arial" charset="0"/>
              </a:rPr>
              <a:t>概念是用于</a:t>
            </a:r>
            <a:r>
              <a:rPr lang="en-US" sz="1200" dirty="0" err="1">
                <a:solidFill>
                  <a:srgbClr val="000000"/>
                </a:solidFill>
                <a:latin typeface="Arial" charset="0"/>
              </a:rPr>
              <a:t>kernal</a:t>
            </a:r>
            <a:r>
              <a:rPr lang="zh-CN" altLang="en-US" sz="1200" dirty="0">
                <a:solidFill>
                  <a:srgbClr val="000000"/>
                </a:solidFill>
                <a:latin typeface="Arial" charset="0"/>
              </a:rPr>
              <a:t>函数计算</a:t>
            </a:r>
            <a:r>
              <a:rPr lang="zh-CN" altLang="en-US" sz="1200" dirty="0" smtClean="0">
                <a:solidFill>
                  <a:srgbClr val="000000"/>
                </a:solidFill>
                <a:latin typeface="Arial" charset="0"/>
              </a:rPr>
              <a:t>的</a:t>
            </a:r>
            <a:r>
              <a:rPr lang="en-US" altLang="zh-CN" sz="1200" dirty="0" smtClean="0">
                <a:solidFill>
                  <a:srgbClr val="000000"/>
                </a:solidFill>
                <a:latin typeface="Arial" charset="0"/>
              </a:rPr>
              <a:t>.</a:t>
            </a:r>
            <a:endParaRPr lang="en-US" altLang="zh-CN" sz="1200" dirty="0" smtClean="0">
              <a:solidFill>
                <a:srgbClr val="000000"/>
              </a:solidFill>
              <a:latin typeface="Arial" charset="0"/>
            </a:endParaRPr>
          </a:p>
          <a:p>
            <a:endParaRPr lang="en-US" sz="1200" dirty="0">
              <a:solidFill>
                <a:srgbClr val="000000"/>
              </a:solidFill>
              <a:latin typeface="Arial" charset="0"/>
            </a:endParaRPr>
          </a:p>
          <a:p>
            <a:r>
              <a:rPr lang="en-US" sz="1200" dirty="0" smtClean="0">
                <a:solidFill>
                  <a:srgbClr val="000000"/>
                </a:solidFill>
                <a:latin typeface="Arial" charset="0"/>
              </a:rPr>
              <a:t>MAP</a:t>
            </a:r>
            <a:r>
              <a:rPr lang="zh-CN" altLang="en-US" sz="1200" dirty="0" smtClean="0">
                <a:solidFill>
                  <a:srgbClr val="000000"/>
                </a:solidFill>
                <a:latin typeface="Arial" charset="0"/>
              </a:rPr>
              <a:t>与</a:t>
            </a:r>
            <a:r>
              <a:rPr lang="en-US" altLang="zh-CN" sz="1200" dirty="0" err="1" smtClean="0">
                <a:solidFill>
                  <a:srgbClr val="000000"/>
                </a:solidFill>
                <a:latin typeface="Arial" charset="0"/>
              </a:rPr>
              <a:t>CopyBack</a:t>
            </a:r>
            <a:r>
              <a:rPr lang="zh-CN" altLang="en-US" sz="1200" dirty="0" smtClean="0">
                <a:solidFill>
                  <a:srgbClr val="000000"/>
                </a:solidFill>
                <a:latin typeface="Arial" charset="0"/>
              </a:rPr>
              <a:t>的性能对比</a:t>
            </a:r>
            <a:endParaRPr lang="en-US" altLang="zh-CN" sz="1200" dirty="0" smtClean="0">
              <a:solidFill>
                <a:srgbClr val="000000"/>
              </a:solidFill>
              <a:latin typeface="Arial"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charset="0"/>
              </a:rPr>
              <a:t>kernal</a:t>
            </a:r>
            <a:r>
              <a:rPr lang="zh-CN" altLang="en-US" sz="1100" i="1" dirty="0">
                <a:solidFill>
                  <a:srgbClr val="000000"/>
                </a:solidFill>
                <a:latin typeface="Arial" charset="0"/>
              </a:rPr>
              <a:t>代码</a:t>
            </a:r>
            <a:endParaRPr lang="zh-CN" altLang="en-US" sz="1100" dirty="0">
              <a:solidFill>
                <a:srgbClr val="000000"/>
              </a:solidFill>
              <a:latin typeface="Arial" charset="0"/>
            </a:endParaRPr>
          </a:p>
          <a:p>
            <a:r>
              <a:rPr lang="zh-CN" altLang="en-US" sz="1100" i="1" dirty="0">
                <a:solidFill>
                  <a:srgbClr val="000000"/>
                </a:solidFill>
                <a:latin typeface="Arial" charset="0"/>
              </a:rPr>
              <a:t> </a:t>
            </a:r>
            <a:r>
              <a:rPr lang="en-US" altLang="zh-CN" sz="1100" i="1" dirty="0">
                <a:solidFill>
                  <a:srgbClr val="000000"/>
                </a:solidFill>
                <a:latin typeface="Arial" charset="0"/>
              </a:rPr>
              <a:t>__</a:t>
            </a:r>
            <a:r>
              <a:rPr lang="en-US" sz="1100" i="1" dirty="0">
                <a:solidFill>
                  <a:srgbClr val="000000"/>
                </a:solidFill>
                <a:latin typeface="Arial" charset="0"/>
              </a:rPr>
              <a:t>kernel void adder(__global </a:t>
            </a:r>
            <a:r>
              <a:rPr lang="en-US" sz="1100" i="1" dirty="0" err="1">
                <a:solidFill>
                  <a:srgbClr val="000000"/>
                </a:solidFill>
                <a:latin typeface="Arial" charset="0"/>
              </a:rPr>
              <a:t>const</a:t>
            </a:r>
            <a:r>
              <a:rPr lang="en-US" sz="1100" i="1" dirty="0">
                <a:solidFill>
                  <a:srgbClr val="000000"/>
                </a:solidFill>
                <a:latin typeface="Arial" charset="0"/>
              </a:rPr>
              <a:t> float* a, __global </a:t>
            </a:r>
            <a:r>
              <a:rPr lang="en-US" sz="1100" i="1" dirty="0" err="1">
                <a:solidFill>
                  <a:srgbClr val="000000"/>
                </a:solidFill>
                <a:latin typeface="Arial" charset="0"/>
              </a:rPr>
              <a:t>const</a:t>
            </a:r>
            <a:r>
              <a:rPr lang="en-US" sz="1100" i="1" dirty="0">
                <a:solidFill>
                  <a:srgbClr val="000000"/>
                </a:solidFill>
                <a:latin typeface="Arial" charset="0"/>
              </a:rPr>
              <a:t> float* b, __global float* result)</a:t>
            </a:r>
            <a:br>
              <a:rPr lang="en-US" sz="1100" i="1" dirty="0">
                <a:solidFill>
                  <a:srgbClr val="000000"/>
                </a:solidFill>
                <a:latin typeface="Arial" charset="0"/>
              </a:rPr>
            </a:b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 </a:t>
            </a:r>
            <a:r>
              <a:rPr lang="en-US" sz="1100" i="1" dirty="0" err="1">
                <a:solidFill>
                  <a:srgbClr val="000000"/>
                </a:solidFill>
                <a:latin typeface="Arial" charset="0"/>
              </a:rPr>
              <a:t>int</a:t>
            </a:r>
            <a:r>
              <a:rPr lang="en-US" sz="1100" i="1" dirty="0">
                <a:solidFill>
                  <a:srgbClr val="000000"/>
                </a:solidFill>
                <a:latin typeface="Arial" charset="0"/>
              </a:rPr>
              <a:t> </a:t>
            </a:r>
            <a:r>
              <a:rPr lang="en-US" sz="1100" i="1" dirty="0" err="1">
                <a:solidFill>
                  <a:srgbClr val="000000"/>
                </a:solidFill>
                <a:latin typeface="Arial" charset="0"/>
              </a:rPr>
              <a:t>idx</a:t>
            </a:r>
            <a:r>
              <a:rPr lang="en-US" sz="1100" i="1" dirty="0">
                <a:solidFill>
                  <a:srgbClr val="000000"/>
                </a:solidFill>
                <a:latin typeface="Arial" charset="0"/>
              </a:rPr>
              <a:t> = </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i="1" dirty="0">
                <a:solidFill>
                  <a:srgbClr val="000000"/>
                </a:solidFill>
                <a:latin typeface="Arial" charset="0"/>
              </a:rPr>
              <a:t>得到当前单元格的</a:t>
            </a:r>
            <a:r>
              <a:rPr lang="en-US" altLang="zh-CN" sz="1100" i="1" dirty="0">
                <a:solidFill>
                  <a:srgbClr val="000000"/>
                </a:solidFill>
                <a:latin typeface="Arial" charset="0"/>
              </a:rPr>
              <a:t>0</a:t>
            </a:r>
            <a:r>
              <a:rPr lang="zh-CN" altLang="en-US" sz="1100" i="1" dirty="0">
                <a:solidFill>
                  <a:srgbClr val="000000"/>
                </a:solidFill>
                <a:latin typeface="Arial" charset="0"/>
              </a:rPr>
              <a:t>维度上的序号</a:t>
            </a:r>
            <a:br>
              <a:rPr lang="zh-CN" altLang="en-US" sz="1100" i="1" dirty="0">
                <a:solidFill>
                  <a:srgbClr val="000000"/>
                </a:solidFill>
                <a:latin typeface="Arial" charset="0"/>
              </a:rPr>
            </a:br>
            <a:r>
              <a:rPr lang="zh-CN" altLang="en-US" sz="1100" i="1" dirty="0">
                <a:solidFill>
                  <a:srgbClr val="000000"/>
                </a:solidFill>
                <a:latin typeface="Arial" charset="0"/>
              </a:rPr>
              <a:t> </a:t>
            </a:r>
            <a:r>
              <a:rPr lang="en-US" sz="1100" i="1" dirty="0">
                <a:solidFill>
                  <a:srgbClr val="000000"/>
                </a:solidFill>
                <a:latin typeface="Arial" charset="0"/>
              </a:rPr>
              <a:t>result[</a:t>
            </a:r>
            <a:r>
              <a:rPr lang="en-US" sz="1100" i="1" dirty="0" err="1">
                <a:solidFill>
                  <a:srgbClr val="000000"/>
                </a:solidFill>
                <a:latin typeface="Arial" charset="0"/>
              </a:rPr>
              <a:t>idx</a:t>
            </a:r>
            <a:r>
              <a:rPr lang="en-US" sz="1100" i="1" dirty="0">
                <a:solidFill>
                  <a:srgbClr val="000000"/>
                </a:solidFill>
                <a:latin typeface="Arial" charset="0"/>
              </a:rPr>
              <a:t>] = a[</a:t>
            </a:r>
            <a:r>
              <a:rPr lang="en-US" sz="1100" i="1" dirty="0" err="1">
                <a:solidFill>
                  <a:srgbClr val="000000"/>
                </a:solidFill>
                <a:latin typeface="Arial" charset="0"/>
              </a:rPr>
              <a:t>idx</a:t>
            </a:r>
            <a:r>
              <a:rPr lang="en-US" sz="1100" i="1" dirty="0">
                <a:solidFill>
                  <a:srgbClr val="000000"/>
                </a:solidFill>
                <a:latin typeface="Arial" charset="0"/>
              </a:rPr>
              <a:t>] + b[</a:t>
            </a:r>
            <a:r>
              <a:rPr lang="en-US" sz="1100" i="1" dirty="0" err="1">
                <a:solidFill>
                  <a:srgbClr val="000000"/>
                </a:solidFill>
                <a:latin typeface="Arial" charset="0"/>
              </a:rPr>
              <a:t>idx</a:t>
            </a: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a:t>
            </a:r>
            <a:endParaRPr lang="en-US" sz="1100" dirty="0">
              <a:solidFill>
                <a:srgbClr val="000000"/>
              </a:solidFill>
              <a:latin typeface="Arial" charset="0"/>
            </a:endParaRPr>
          </a:p>
          <a:p>
            <a:r>
              <a:rPr lang="zh-CN" altLang="en-US" sz="1100" dirty="0">
                <a:solidFill>
                  <a:srgbClr val="000000"/>
                </a:solidFill>
                <a:latin typeface="Arial" charset="0"/>
              </a:rPr>
              <a:t>参数说明：</a:t>
            </a:r>
            <a:endParaRPr lang="zh-CN" altLang="en-US" sz="1100" dirty="0">
              <a:solidFill>
                <a:srgbClr val="000000"/>
              </a:solidFill>
              <a:latin typeface="Arial" charset="0"/>
            </a:endParaRPr>
          </a:p>
          <a:p>
            <a:r>
              <a:rPr lang="en-US" sz="1100" i="1" dirty="0" err="1">
                <a:solidFill>
                  <a:srgbClr val="000000"/>
                </a:solidFill>
                <a:latin typeface="Arial" charset="0"/>
              </a:rPr>
              <a:t>command_queue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执行那个</a:t>
            </a:r>
            <a:r>
              <a:rPr lang="en-US" sz="1100" dirty="0">
                <a:solidFill>
                  <a:srgbClr val="000000"/>
                </a:solidFill>
                <a:latin typeface="Arial" charset="0"/>
              </a:rPr>
              <a:t>device</a:t>
            </a:r>
            <a:r>
              <a:rPr lang="zh-CN" altLang="en-US" sz="1100" dirty="0">
                <a:solidFill>
                  <a:srgbClr val="000000"/>
                </a:solidFill>
                <a:latin typeface="Arial" charset="0"/>
              </a:rPr>
              <a:t>的命令序列</a:t>
            </a:r>
            <a:endParaRPr lang="zh-CN" altLang="en-US" sz="1100" dirty="0">
              <a:solidFill>
                <a:srgbClr val="000000"/>
              </a:solidFill>
              <a:latin typeface="Arial" charset="0"/>
            </a:endParaRPr>
          </a:p>
          <a:p>
            <a:r>
              <a:rPr lang="en-US" sz="1100" i="1" dirty="0">
                <a:solidFill>
                  <a:srgbClr val="000000"/>
                </a:solidFill>
                <a:latin typeface="Arial" charset="0"/>
              </a:rPr>
              <a:t>kernel</a:t>
            </a:r>
            <a:r>
              <a:rPr lang="en-US" sz="1100" dirty="0">
                <a:solidFill>
                  <a:srgbClr val="000000"/>
                </a:solidFill>
                <a:latin typeface="Arial" charset="0"/>
              </a:rPr>
              <a:t>：</a:t>
            </a:r>
            <a:r>
              <a:rPr lang="zh-CN" altLang="en-US" sz="1100" dirty="0">
                <a:solidFill>
                  <a:srgbClr val="000000"/>
                </a:solidFill>
                <a:latin typeface="Arial" charset="0"/>
              </a:rPr>
              <a:t>待执行的</a:t>
            </a:r>
            <a:r>
              <a:rPr lang="en-US" sz="1100" dirty="0" err="1">
                <a:solidFill>
                  <a:srgbClr val="000000"/>
                </a:solidFill>
                <a:latin typeface="Arial" charset="0"/>
              </a:rPr>
              <a:t>kernal</a:t>
            </a:r>
            <a:r>
              <a:rPr lang="en-US" sz="1100" dirty="0">
                <a:solidFill>
                  <a:srgbClr val="000000"/>
                </a:solidFill>
                <a:latin typeface="Arial" charset="0"/>
              </a:rPr>
              <a:t> </a:t>
            </a:r>
            <a:r>
              <a:rPr lang="en-US" sz="1100" dirty="0" err="1">
                <a:solidFill>
                  <a:srgbClr val="000000"/>
                </a:solidFill>
                <a:latin typeface="Arial" charset="0"/>
              </a:rPr>
              <a:t>obj</a:t>
            </a:r>
            <a:endParaRPr lang="en-US" sz="1100" dirty="0">
              <a:solidFill>
                <a:srgbClr val="000000"/>
              </a:solidFill>
              <a:latin typeface="Arial" charset="0"/>
            </a:endParaRPr>
          </a:p>
          <a:p>
            <a:r>
              <a:rPr lang="en-US" sz="1100" i="1" dirty="0" err="1">
                <a:solidFill>
                  <a:srgbClr val="000000"/>
                </a:solidFill>
                <a:latin typeface="Arial" charset="0"/>
              </a:rPr>
              <a:t>work_dim</a:t>
            </a:r>
            <a:r>
              <a:rPr lang="en-US" sz="1100" dirty="0">
                <a:solidFill>
                  <a:srgbClr val="000000"/>
                </a:solidFill>
                <a:latin typeface="Arial" charset="0"/>
              </a:rPr>
              <a:t>：</a:t>
            </a:r>
            <a:r>
              <a:rPr lang="zh-CN" altLang="en-US" sz="1100" dirty="0">
                <a:solidFill>
                  <a:srgbClr val="000000"/>
                </a:solidFill>
                <a:latin typeface="Arial" charset="0"/>
              </a:rPr>
              <a:t>我们知道</a:t>
            </a:r>
            <a:r>
              <a:rPr lang="en-US" sz="1100" dirty="0">
                <a:solidFill>
                  <a:srgbClr val="000000"/>
                </a:solidFill>
                <a:latin typeface="Arial" charset="0"/>
              </a:rPr>
              <a:t>CL</a:t>
            </a:r>
            <a:r>
              <a:rPr lang="zh-CN" altLang="en-US" sz="1100" dirty="0">
                <a:solidFill>
                  <a:srgbClr val="000000"/>
                </a:solidFill>
                <a:latin typeface="Arial" charset="0"/>
              </a:rPr>
              <a:t>的执行是放在一个个独立的</a:t>
            </a:r>
            <a:r>
              <a:rPr lang="en-US" sz="1100" dirty="0">
                <a:solidFill>
                  <a:srgbClr val="000000"/>
                </a:solidFill>
                <a:latin typeface="Arial" charset="0"/>
              </a:rPr>
              <a:t>compute unit</a:t>
            </a:r>
            <a:r>
              <a:rPr lang="zh-CN" altLang="en-US" sz="1100" dirty="0">
                <a:solidFill>
                  <a:srgbClr val="000000"/>
                </a:solidFill>
                <a:latin typeface="Arial" charset="0"/>
              </a:rPr>
              <a:t>中进行的，你可以想像这些</a:t>
            </a:r>
            <a:r>
              <a:rPr lang="en-US" sz="1100" dirty="0">
                <a:solidFill>
                  <a:srgbClr val="000000"/>
                </a:solidFill>
                <a:latin typeface="Arial" charset="0"/>
              </a:rPr>
              <a:t>unit</a:t>
            </a:r>
            <a:r>
              <a:rPr lang="zh-CN" altLang="en-US" sz="1100" dirty="0">
                <a:solidFill>
                  <a:srgbClr val="000000"/>
                </a:solidFill>
                <a:latin typeface="Arial" charset="0"/>
              </a:rPr>
              <a:t>是排成一条线的，或是一个二维方阵，甚至是一个立体魔方，或着更高维，这里参数就描述这个执行的维度，从</a:t>
            </a:r>
            <a:r>
              <a:rPr lang="en-US" altLang="zh-CN" sz="1100" dirty="0">
                <a:solidFill>
                  <a:srgbClr val="000000"/>
                </a:solidFill>
                <a:latin typeface="Arial" charset="0"/>
              </a:rPr>
              <a:t>1</a:t>
            </a:r>
            <a:r>
              <a:rPr lang="zh-CN" altLang="en-US" sz="1100" dirty="0">
                <a:solidFill>
                  <a:srgbClr val="000000"/>
                </a:solidFill>
                <a:latin typeface="Arial" charset="0"/>
              </a:rPr>
              <a:t>到</a:t>
            </a:r>
            <a:r>
              <a:rPr lang="en-US" sz="1100" dirty="0">
                <a:solidFill>
                  <a:srgbClr val="000000"/>
                </a:solidFill>
                <a:latin typeface="Arial" charset="0"/>
              </a:rPr>
              <a:t>CL_DEVICE_MAX_WORK_ITEM_DIMENSIONS</a:t>
            </a:r>
            <a:r>
              <a:rPr lang="zh-CN" altLang="en-US" sz="1100" dirty="0">
                <a:solidFill>
                  <a:srgbClr val="000000"/>
                </a:solidFill>
                <a:latin typeface="Arial" charset="0"/>
              </a:rPr>
              <a:t>之间</a:t>
            </a:r>
            <a:endParaRPr lang="zh-CN" altLang="en-US" sz="1100" dirty="0">
              <a:solidFill>
                <a:srgbClr val="000000"/>
              </a:solidFill>
              <a:latin typeface="Arial" charset="0"/>
            </a:endParaRPr>
          </a:p>
          <a:p>
            <a:r>
              <a:rPr lang="en-US" sz="1100" i="1" dirty="0" err="1">
                <a:solidFill>
                  <a:srgbClr val="000000"/>
                </a:solidFill>
                <a:latin typeface="Arial" charset="0"/>
              </a:rPr>
              <a:t>global_work_size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每个维度的</a:t>
            </a:r>
            <a:r>
              <a:rPr lang="en-US" sz="1100" dirty="0">
                <a:solidFill>
                  <a:srgbClr val="000000"/>
                </a:solidFill>
                <a:latin typeface="Arial" charset="0"/>
              </a:rPr>
              <a:t>unit</a:t>
            </a:r>
            <a:r>
              <a:rPr lang="zh-CN" altLang="en-US" sz="1100" dirty="0">
                <a:solidFill>
                  <a:srgbClr val="000000"/>
                </a:solidFill>
                <a:latin typeface="Arial" charset="0"/>
              </a:rPr>
              <a:t>的数量，这样总共拥有的计算单元的数量将是</a:t>
            </a:r>
            <a:r>
              <a:rPr lang="en-US" sz="1100" i="1" dirty="0" err="1">
                <a:solidFill>
                  <a:srgbClr val="000000"/>
                </a:solidFill>
                <a:latin typeface="Arial" charset="0"/>
              </a:rPr>
              <a:t>global_work_size</a:t>
            </a:r>
            <a:r>
              <a:rPr lang="en-US" sz="1100" i="1" dirty="0">
                <a:solidFill>
                  <a:srgbClr val="000000"/>
                </a:solidFill>
                <a:latin typeface="Arial" charset="0"/>
              </a:rPr>
              <a:t>[0]*</a:t>
            </a:r>
            <a:r>
              <a:rPr lang="en-US" sz="1100" i="1" dirty="0" err="1">
                <a:solidFill>
                  <a:srgbClr val="000000"/>
                </a:solidFill>
                <a:latin typeface="Arial" charset="0"/>
              </a:rPr>
              <a:t>global_work_size</a:t>
            </a:r>
            <a:r>
              <a:rPr lang="en-US" sz="1100" i="1" dirty="0">
                <a:solidFill>
                  <a:srgbClr val="000000"/>
                </a:solidFill>
                <a:latin typeface="Arial" charset="0"/>
              </a:rPr>
              <a:t>[</a:t>
            </a:r>
            <a:r>
              <a:rPr lang="en-US" sz="1100" dirty="0">
                <a:solidFill>
                  <a:srgbClr val="000000"/>
                </a:solidFill>
                <a:latin typeface="Arial" charset="0"/>
              </a:rPr>
              <a:t>1]...</a:t>
            </a:r>
            <a:endParaRPr lang="en-US" sz="1100" dirty="0">
              <a:solidFill>
                <a:srgbClr val="000000"/>
              </a:solidFill>
              <a:latin typeface="Arial" charset="0"/>
            </a:endParaRPr>
          </a:p>
          <a:p>
            <a:r>
              <a:rPr lang="en-US" sz="1100" i="1" dirty="0" err="1">
                <a:solidFill>
                  <a:srgbClr val="000000"/>
                </a:solidFill>
                <a:latin typeface="Arial" charset="0"/>
              </a:rPr>
              <a:t>global_work_offset</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这里就是规定上面代码里每个维度上第一个</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dirty="0">
                <a:solidFill>
                  <a:srgbClr val="000000"/>
                </a:solidFill>
                <a:latin typeface="Arial" charset="0"/>
              </a:rPr>
              <a:t>得到的</a:t>
            </a:r>
            <a:r>
              <a:rPr lang="en-US" sz="1100" dirty="0">
                <a:solidFill>
                  <a:srgbClr val="000000"/>
                </a:solidFill>
                <a:latin typeface="Arial" charset="0"/>
              </a:rPr>
              <a:t>id，</a:t>
            </a:r>
            <a:r>
              <a:rPr lang="zh-CN" altLang="en-US" sz="1100" dirty="0">
                <a:solidFill>
                  <a:srgbClr val="000000"/>
                </a:solidFill>
                <a:latin typeface="Arial" charset="0"/>
              </a:rPr>
              <a:t>默认为</a:t>
            </a:r>
            <a:r>
              <a:rPr lang="en-US" altLang="zh-CN" sz="1100" dirty="0">
                <a:solidFill>
                  <a:srgbClr val="000000"/>
                </a:solidFill>
                <a:latin typeface="Arial" charset="0"/>
              </a:rPr>
              <a:t>0</a:t>
            </a:r>
            <a:r>
              <a:rPr lang="zh-CN" altLang="en-US" sz="1100" dirty="0">
                <a:solidFill>
                  <a:srgbClr val="000000"/>
                </a:solidFill>
                <a:latin typeface="Arial" charset="0"/>
              </a:rPr>
              <a:t>，例如计算一个一维的长度为</a:t>
            </a:r>
            <a:r>
              <a:rPr lang="en-US" altLang="zh-CN" sz="1100" dirty="0">
                <a:solidFill>
                  <a:srgbClr val="000000"/>
                </a:solidFill>
                <a:latin typeface="Arial" charset="0"/>
              </a:rPr>
              <a:t>255</a:t>
            </a:r>
            <a:r>
              <a:rPr lang="en-US" sz="1100" dirty="0">
                <a:solidFill>
                  <a:srgbClr val="000000"/>
                </a:solidFill>
                <a:latin typeface="Arial" charset="0"/>
              </a:rPr>
              <a:t>work_size</a:t>
            </a:r>
            <a:r>
              <a:rPr lang="zh-CN" altLang="en-US" sz="1100" dirty="0">
                <a:solidFill>
                  <a:srgbClr val="000000"/>
                </a:solidFill>
                <a:latin typeface="Arial" charset="0"/>
              </a:rPr>
              <a:t>的工作，</a:t>
            </a:r>
            <a:r>
              <a:rPr lang="en-US" sz="1100" dirty="0">
                <a:solidFill>
                  <a:srgbClr val="000000"/>
                </a:solidFill>
                <a:latin typeface="Arial" charset="0"/>
              </a:rPr>
              <a:t>cl</a:t>
            </a:r>
            <a:r>
              <a:rPr lang="zh-CN" altLang="en-US" sz="1100" dirty="0">
                <a:solidFill>
                  <a:srgbClr val="000000"/>
                </a:solidFill>
                <a:latin typeface="Arial" charset="0"/>
              </a:rPr>
              <a:t>会自动虚拟出</a:t>
            </a:r>
            <a:r>
              <a:rPr lang="en-US" altLang="zh-CN" sz="1100" dirty="0">
                <a:solidFill>
                  <a:srgbClr val="000000"/>
                </a:solidFill>
                <a:latin typeface="Arial" charset="0"/>
              </a:rPr>
              <a:t>255</a:t>
            </a:r>
            <a:r>
              <a:rPr lang="zh-CN" altLang="en-US" sz="1100" dirty="0">
                <a:solidFill>
                  <a:srgbClr val="000000"/>
                </a:solidFill>
                <a:latin typeface="Arial" charset="0"/>
              </a:rPr>
              <a:t>个计算单元，每个单元各自计算</a:t>
            </a:r>
            <a:r>
              <a:rPr lang="en-US" altLang="zh-CN" sz="1100" dirty="0">
                <a:solidFill>
                  <a:srgbClr val="000000"/>
                </a:solidFill>
                <a:latin typeface="Arial" charset="0"/>
              </a:rPr>
              <a:t>0-254</a:t>
            </a:r>
            <a:r>
              <a:rPr lang="zh-CN" altLang="en-US" sz="1100" dirty="0">
                <a:solidFill>
                  <a:srgbClr val="000000"/>
                </a:solidFill>
                <a:latin typeface="Arial" charset="0"/>
              </a:rPr>
              <a:t>位置的数相加，而如果你把他设为</a:t>
            </a:r>
            <a:r>
              <a:rPr lang="en-US" altLang="zh-CN" sz="1100" dirty="0">
                <a:solidFill>
                  <a:srgbClr val="000000"/>
                </a:solidFill>
                <a:latin typeface="Arial" charset="0"/>
              </a:rPr>
              <a:t>3</a:t>
            </a:r>
            <a:r>
              <a:rPr lang="zh-CN" altLang="en-US" sz="1100" dirty="0">
                <a:solidFill>
                  <a:srgbClr val="000000"/>
                </a:solidFill>
                <a:latin typeface="Arial" charset="0"/>
              </a:rPr>
              <a:t>，那么</a:t>
            </a:r>
            <a:r>
              <a:rPr lang="en-US" sz="1100" dirty="0">
                <a:solidFill>
                  <a:srgbClr val="000000"/>
                </a:solidFill>
                <a:latin typeface="Arial" charset="0"/>
              </a:rPr>
              <a:t>cl</a:t>
            </a:r>
            <a:r>
              <a:rPr lang="zh-CN" altLang="en-US" sz="1100" dirty="0">
                <a:solidFill>
                  <a:srgbClr val="000000"/>
                </a:solidFill>
                <a:latin typeface="Arial" charset="0"/>
              </a:rPr>
              <a:t>会从</a:t>
            </a:r>
            <a:r>
              <a:rPr lang="en-US" altLang="zh-CN" sz="1100" dirty="0">
                <a:solidFill>
                  <a:srgbClr val="000000"/>
                </a:solidFill>
                <a:latin typeface="Arial" charset="0"/>
              </a:rPr>
              <a:t>3</a:t>
            </a:r>
            <a:r>
              <a:rPr lang="zh-CN" altLang="en-US" sz="1100" dirty="0">
                <a:solidFill>
                  <a:srgbClr val="000000"/>
                </a:solidFill>
                <a:latin typeface="Arial" charset="0"/>
              </a:rPr>
              <a:t>开始算，也就是说</a:t>
            </a:r>
            <a:r>
              <a:rPr lang="en-US" altLang="zh-CN" sz="1100" dirty="0">
                <a:solidFill>
                  <a:srgbClr val="000000"/>
                </a:solidFill>
                <a:latin typeface="Arial" charset="0"/>
              </a:rPr>
              <a:t>3-254</a:t>
            </a:r>
            <a:r>
              <a:rPr lang="zh-CN" altLang="en-US" sz="1100" dirty="0">
                <a:solidFill>
                  <a:srgbClr val="000000"/>
                </a:solidFill>
                <a:latin typeface="Arial" charset="0"/>
              </a:rPr>
              <a:t>位置的</a:t>
            </a:r>
            <a:r>
              <a:rPr lang="en-US" sz="1100" dirty="0">
                <a:solidFill>
                  <a:srgbClr val="000000"/>
                </a:solidFill>
                <a:latin typeface="Arial" charset="0"/>
              </a:rPr>
              <a:t>unit</a:t>
            </a:r>
            <a:r>
              <a:rPr lang="zh-CN" altLang="en-US" sz="1100" dirty="0">
                <a:solidFill>
                  <a:srgbClr val="000000"/>
                </a:solidFill>
                <a:latin typeface="Arial" charset="0"/>
              </a:rPr>
              <a:t>会计算出结果，而</a:t>
            </a:r>
            <a:r>
              <a:rPr lang="en-US" altLang="zh-CN" sz="1100" dirty="0">
                <a:solidFill>
                  <a:srgbClr val="000000"/>
                </a:solidFill>
                <a:latin typeface="Arial" charset="0"/>
              </a:rPr>
              <a:t>0 -2</a:t>
            </a:r>
            <a:r>
              <a:rPr lang="zh-CN" altLang="en-US" sz="1100" dirty="0">
                <a:solidFill>
                  <a:srgbClr val="000000"/>
                </a:solidFill>
                <a:latin typeface="Arial" charset="0"/>
              </a:rPr>
              <a:t>这些</a:t>
            </a:r>
            <a:r>
              <a:rPr lang="en-US" sz="1100" dirty="0">
                <a:solidFill>
                  <a:srgbClr val="000000"/>
                </a:solidFill>
                <a:latin typeface="Arial" charset="0"/>
              </a:rPr>
              <a:t>unit</a:t>
            </a:r>
            <a:r>
              <a:rPr lang="zh-CN" altLang="en-US" sz="1100" dirty="0">
                <a:solidFill>
                  <a:srgbClr val="000000"/>
                </a:solidFill>
                <a:latin typeface="Arial" charset="0"/>
              </a:rPr>
              <a:t>根本不去参与计算。</a:t>
            </a:r>
            <a:endParaRPr lang="zh-CN" altLang="en-US" sz="1100" b="0" i="0" dirty="0">
              <a:solidFill>
                <a:srgbClr val="000000"/>
              </a:solidFill>
              <a:effectLst/>
              <a:latin typeface="Arial"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a:solidFill>
                  <a:srgbClr val="000000"/>
                </a:solidFill>
                <a:latin typeface="微軟正黑體" panose="020B0604030504040204" pitchFamily="34" charset="-120"/>
                <a:ea typeface="微軟正黑體" panose="020B0604030504040204" pitchFamily="34" charset="-120"/>
              </a:rPr>
              <a:t>res/values</a:t>
            </a:r>
            <a:r>
              <a:rPr lang="zh-TW" altLang="en-US" dirty="0">
                <a:solidFill>
                  <a:srgbClr val="000000"/>
                </a:solidFill>
                <a:latin typeface="微軟正黑體" panose="020B0604030504040204" pitchFamily="34" charset="-120"/>
                <a:ea typeface="微軟正黑體" panose="020B0604030504040204" pitchFamily="34" charset="-120"/>
              </a:rPr>
              <a:t>」目錄的</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檔案，使用規定的格式建立一般資源，最外層使用「</a:t>
            </a:r>
            <a:r>
              <a:rPr lang="en-US" altLang="zh-TW" dirty="0">
                <a:solidFill>
                  <a:srgbClr val="000000"/>
                </a:solidFill>
                <a:latin typeface="微軟正黑體" panose="020B0604030504040204" pitchFamily="34" charset="-120"/>
                <a:ea typeface="微軟正黑體" panose="020B0604030504040204" pitchFamily="34" charset="-120"/>
              </a:rPr>
              <a:t>resources</a:t>
            </a:r>
            <a:r>
              <a:rPr lang="zh-TW" altLang="en-US" dirty="0">
                <a:solidFill>
                  <a:srgbClr val="000000"/>
                </a:solidFill>
                <a:latin typeface="微軟正黑體" panose="020B0604030504040204" pitchFamily="34" charset="-120"/>
                <a:ea typeface="微軟正黑體"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應用程式需要的圖形資源都會放在應用程式專案的「</a:t>
            </a:r>
            <a:r>
              <a:rPr lang="en-US" altLang="zh-TW" dirty="0">
                <a:solidFill>
                  <a:srgbClr val="000000"/>
                </a:solidFill>
                <a:latin typeface="微軟正黑體" panose="020B0604030504040204" pitchFamily="34" charset="-120"/>
                <a:ea typeface="微軟正黑體" panose="020B0604030504040204" pitchFamily="34" charset="-120"/>
              </a:rPr>
              <a:t>res/</a:t>
            </a:r>
            <a:r>
              <a:rPr lang="en-US" altLang="zh-TW" dirty="0" err="1">
                <a:solidFill>
                  <a:srgbClr val="000000"/>
                </a:solidFill>
                <a:latin typeface="微軟正黑體" panose="020B0604030504040204" pitchFamily="34" charset="-120"/>
                <a:ea typeface="微軟正黑體" panose="020B0604030504040204" pitchFamily="34" charset="-120"/>
              </a:rPr>
              <a:t>drawable</a:t>
            </a:r>
            <a:r>
              <a:rPr lang="zh-TW" altLang="en-US" dirty="0">
                <a:solidFill>
                  <a:srgbClr val="000000"/>
                </a:solidFill>
                <a:latin typeface="微軟正黑體" panose="020B0604030504040204" pitchFamily="34" charset="-120"/>
                <a:ea typeface="微軟正黑體"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微軟正黑體" panose="020B0604030504040204" pitchFamily="34" charset="-120"/>
                <a:ea typeface="微軟正黑體" panose="020B0604030504040204" pitchFamily="34" charset="-120"/>
              </a:rPr>
              <a:t>應用程式需要的基本圖形檔案，可以在Android開發人員網站下載，網址是</a:t>
            </a:r>
            <a:r>
              <a:rPr lang="de-DE" dirty="0">
                <a:latin typeface="微軟正黑體" panose="020B0604030504040204" pitchFamily="34" charset="-120"/>
                <a:ea typeface="微軟正黑體" panose="020B0604030504040204" pitchFamily="34" charset="-120"/>
                <a:hlinkClick r:id="rId1"/>
              </a:rPr>
              <a:t>https://github.com/google/material-design-icons/</a:t>
            </a:r>
            <a:r>
              <a:rPr lang="de-DE" dirty="0">
                <a:solidFill>
                  <a:srgbClr val="000000"/>
                </a:solidFill>
                <a:latin typeface="微軟正黑體" panose="020B0604030504040204" pitchFamily="34" charset="-120"/>
                <a:ea typeface="微軟正黑體"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繪圖圖形資源是一個</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格式的檔案，儲存在專案的「</a:t>
            </a:r>
            <a:r>
              <a:rPr lang="en-US" altLang="zh-TW" dirty="0">
                <a:solidFill>
                  <a:srgbClr val="000000"/>
                </a:solidFill>
                <a:latin typeface="微軟正黑體" panose="020B0604030504040204" pitchFamily="34" charset="-120"/>
                <a:ea typeface="微軟正黑體" panose="020B0604030504040204" pitchFamily="34" charset="-120"/>
              </a:rPr>
              <a:t>res/</a:t>
            </a:r>
            <a:r>
              <a:rPr lang="en-US" altLang="zh-TW" dirty="0" err="1">
                <a:solidFill>
                  <a:srgbClr val="000000"/>
                </a:solidFill>
                <a:latin typeface="微軟正黑體" panose="020B0604030504040204" pitchFamily="34" charset="-120"/>
                <a:ea typeface="微軟正黑體" panose="020B0604030504040204" pitchFamily="34" charset="-120"/>
              </a:rPr>
              <a:t>drawable</a:t>
            </a:r>
            <a:r>
              <a:rPr lang="zh-TW" altLang="en-US" dirty="0">
                <a:solidFill>
                  <a:srgbClr val="000000"/>
                </a:solidFill>
                <a:latin typeface="微軟正黑體" panose="020B0604030504040204" pitchFamily="34" charset="-120"/>
                <a:ea typeface="微軟正黑體"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charset="0"/>
              </a:rPr>
              <a:t>不同</a:t>
            </a:r>
            <a:r>
              <a:rPr lang="en-US" sz="1200" b="1" dirty="0">
                <a:solidFill>
                  <a:srgbClr val="000000"/>
                </a:solidFill>
                <a:latin typeface="Arial" charset="0"/>
              </a:rPr>
              <a:t>device</a:t>
            </a:r>
            <a:r>
              <a:rPr lang="zh-CN" altLang="en-US" sz="1200" b="1" dirty="0">
                <a:solidFill>
                  <a:srgbClr val="000000"/>
                </a:solidFill>
                <a:latin typeface="Arial" charset="0"/>
              </a:rPr>
              <a:t>上的</a:t>
            </a:r>
            <a:r>
              <a:rPr lang="en-US" sz="1200" b="1" dirty="0">
                <a:solidFill>
                  <a:srgbClr val="000000"/>
                </a:solidFill>
                <a:latin typeface="Arial" charset="0"/>
              </a:rPr>
              <a:t>event：</a:t>
            </a:r>
            <a:endParaRPr lang="en-US" sz="1200" dirty="0">
              <a:solidFill>
                <a:srgbClr val="000000"/>
              </a:solidFill>
              <a:latin typeface="Arial" charset="0"/>
            </a:endParaRPr>
          </a:p>
          <a:p>
            <a:r>
              <a:rPr lang="en-US" sz="1200" dirty="0" err="1" smtClean="0">
                <a:solidFill>
                  <a:srgbClr val="000000"/>
                </a:solidFill>
                <a:latin typeface="Arial" charset="0"/>
              </a:rPr>
              <a:t>clEnqueueNDRangeKernel</a:t>
            </a:r>
            <a:r>
              <a:rPr lang="zh-CN" altLang="en-US" sz="1200" dirty="0">
                <a:solidFill>
                  <a:srgbClr val="000000"/>
                </a:solidFill>
                <a:latin typeface="Arial" charset="0"/>
              </a:rPr>
              <a:t>这样的操作等待的只能是处于相同</a:t>
            </a:r>
            <a:r>
              <a:rPr lang="en-US" sz="1200" dirty="0">
                <a:solidFill>
                  <a:srgbClr val="000000"/>
                </a:solidFill>
                <a:latin typeface="Arial" charset="0"/>
              </a:rPr>
              <a:t>queue</a:t>
            </a:r>
            <a:r>
              <a:rPr lang="zh-CN" altLang="en-US" sz="1200" dirty="0">
                <a:solidFill>
                  <a:srgbClr val="000000"/>
                </a:solidFill>
                <a:latin typeface="Arial" charset="0"/>
              </a:rPr>
              <a:t>里面的</a:t>
            </a:r>
            <a:r>
              <a:rPr lang="en-US" sz="1200" dirty="0">
                <a:solidFill>
                  <a:srgbClr val="000000"/>
                </a:solidFill>
                <a:latin typeface="Arial" charset="0"/>
              </a:rPr>
              <a:t>event（</a:t>
            </a:r>
            <a:r>
              <a:rPr lang="zh-CN" altLang="en-US" sz="1200" dirty="0">
                <a:solidFill>
                  <a:srgbClr val="000000"/>
                </a:solidFill>
                <a:latin typeface="Arial" charset="0"/>
              </a:rPr>
              <a:t>也就是同一个</a:t>
            </a:r>
            <a:r>
              <a:rPr lang="en-US" sz="1200" dirty="0">
                <a:solidFill>
                  <a:srgbClr val="000000"/>
                </a:solidFill>
                <a:latin typeface="Arial" charset="0"/>
              </a:rPr>
              <a:t>device</a:t>
            </a:r>
            <a:r>
              <a:rPr lang="zh-CN" altLang="en-US" sz="1200" dirty="0">
                <a:solidFill>
                  <a:srgbClr val="000000"/>
                </a:solidFill>
                <a:latin typeface="Arial" charset="0"/>
              </a:rPr>
              <a:t>上的），而同步不同</a:t>
            </a:r>
            <a:r>
              <a:rPr lang="en-US" sz="1200" dirty="0">
                <a:solidFill>
                  <a:srgbClr val="000000"/>
                </a:solidFill>
                <a:latin typeface="Arial" charset="0"/>
              </a:rPr>
              <a:t>queue</a:t>
            </a:r>
            <a:r>
              <a:rPr lang="zh-CN" altLang="en-US" sz="1200" dirty="0">
                <a:solidFill>
                  <a:srgbClr val="000000"/>
                </a:solidFill>
                <a:latin typeface="Arial" charset="0"/>
              </a:rPr>
              <a:t>上的</a:t>
            </a:r>
            <a:r>
              <a:rPr lang="en-US" sz="1200" dirty="0">
                <a:solidFill>
                  <a:srgbClr val="000000"/>
                </a:solidFill>
                <a:latin typeface="Arial" charset="0"/>
              </a:rPr>
              <a:t>event</a:t>
            </a:r>
            <a:r>
              <a:rPr lang="zh-CN" altLang="en-US" sz="1200" dirty="0">
                <a:solidFill>
                  <a:srgbClr val="000000"/>
                </a:solidFill>
                <a:latin typeface="Arial" charset="0"/>
              </a:rPr>
              <a:t>则只能用显示的方法，如</a:t>
            </a:r>
            <a:r>
              <a:rPr lang="en-US" sz="1200" dirty="0" err="1">
                <a:solidFill>
                  <a:srgbClr val="000000"/>
                </a:solidFill>
                <a:latin typeface="Arial" charset="0"/>
              </a:rPr>
              <a:t>clWaitForEvents</a:t>
            </a:r>
            <a:r>
              <a:rPr lang="zh-CN" altLang="en-US" sz="1200" dirty="0">
                <a:solidFill>
                  <a:srgbClr val="000000"/>
                </a:solidFill>
                <a:latin typeface="Arial" charset="0"/>
              </a:rPr>
              <a:t>等</a:t>
            </a:r>
            <a:r>
              <a:rPr lang="zh-CN" altLang="en-US" sz="1200" dirty="0" smtClean="0">
                <a:solidFill>
                  <a:srgbClr val="000000"/>
                </a:solidFill>
                <a:latin typeface="Arial" charset="0"/>
              </a:rPr>
              <a:t>。</a:t>
            </a:r>
            <a:endParaRPr lang="en-US" altLang="zh-CN" sz="1200" dirty="0" smtClean="0">
              <a:solidFill>
                <a:srgbClr val="000000"/>
              </a:solidFill>
              <a:latin typeface="Arial" charset="0"/>
            </a:endParaRPr>
          </a:p>
          <a:p>
            <a:r>
              <a:rPr lang="en-US" altLang="zh-CN" sz="1200" b="0" i="0" dirty="0" smtClean="0">
                <a:solidFill>
                  <a:srgbClr val="000000"/>
                </a:solidFill>
                <a:effectLst/>
                <a:latin typeface="Arial" charset="0"/>
              </a:rPr>
              <a:t>=====================================================</a:t>
            </a:r>
            <a:endParaRPr lang="en-US" altLang="zh-CN" sz="1200" b="0" i="0" dirty="0" smtClean="0">
              <a:solidFill>
                <a:srgbClr val="000000"/>
              </a:solidFill>
              <a:effectLst/>
              <a:latin typeface="Arial" charset="0"/>
            </a:endParaRPr>
          </a:p>
          <a:p>
            <a:r>
              <a:rPr lang="zh-CN" altLang="en-US" sz="1200" b="0" i="0" dirty="0" smtClean="0">
                <a:solidFill>
                  <a:srgbClr val="000000"/>
                </a:solidFill>
                <a:effectLst/>
                <a:latin typeface="Arial" charset="0"/>
              </a:rPr>
              <a:t>其它同步手段：</a:t>
            </a:r>
            <a:endParaRPr lang="en-US" altLang="zh-CN" sz="1200" b="0" i="0" dirty="0">
              <a:solidFill>
                <a:srgbClr val="000000"/>
              </a:solidFill>
              <a:effectLst/>
              <a:latin typeface="Arial"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a:solidFill>
                  <a:srgbClr val="000000"/>
                </a:solidFill>
                <a:latin typeface="微軟正黑體" panose="020B0604030504040204" pitchFamily="34" charset="-120"/>
                <a:ea typeface="微軟正黑體" panose="020B0604030504040204" pitchFamily="34" charset="-120"/>
              </a:rPr>
              <a:t>res/values</a:t>
            </a:r>
            <a:r>
              <a:rPr lang="zh-TW" altLang="en-US" dirty="0">
                <a:solidFill>
                  <a:srgbClr val="000000"/>
                </a:solidFill>
                <a:latin typeface="微軟正黑體" panose="020B0604030504040204" pitchFamily="34" charset="-120"/>
                <a:ea typeface="微軟正黑體" panose="020B0604030504040204" pitchFamily="34" charset="-120"/>
              </a:rPr>
              <a:t>」目錄的</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檔案，使用規定的格式建立一般資源，最外層使用「</a:t>
            </a:r>
            <a:r>
              <a:rPr lang="en-US" altLang="zh-TW" dirty="0">
                <a:solidFill>
                  <a:srgbClr val="000000"/>
                </a:solidFill>
                <a:latin typeface="微軟正黑體" panose="020B0604030504040204" pitchFamily="34" charset="-120"/>
                <a:ea typeface="微軟正黑體" panose="020B0604030504040204" pitchFamily="34" charset="-120"/>
              </a:rPr>
              <a:t>resources</a:t>
            </a:r>
            <a:r>
              <a:rPr lang="zh-TW" altLang="en-US" dirty="0">
                <a:solidFill>
                  <a:srgbClr val="000000"/>
                </a:solidFill>
                <a:latin typeface="微軟正黑體" panose="020B0604030504040204" pitchFamily="34" charset="-120"/>
                <a:ea typeface="微軟正黑體"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charset="0"/>
                <a:ea typeface="Open Sans"/>
              </a:rPr>
              <a:t>JavaScrip</a:t>
            </a:r>
            <a:r>
              <a:rPr kumimoji="0" lang="en-US" altLang="en-US" sz="1000" b="0" i="0" u="none" strike="noStrike" cap="none" normalizeH="0" baseline="0" dirty="0" smtClean="0">
                <a:ln>
                  <a:noFill/>
                </a:ln>
                <a:solidFill>
                  <a:srgbClr val="3B3C40"/>
                </a:solidFill>
                <a:effectLst/>
                <a:latin typeface="Arial" charset="0"/>
                <a:ea typeface="Open Sans"/>
              </a:rPr>
              <a:t> </a:t>
            </a:r>
            <a:r>
              <a:rPr kumimoji="0" lang="en-US" altLang="en-US" sz="1000" b="0" i="0" u="none" strike="noStrike" cap="none" normalizeH="0" baseline="0" dirty="0" err="1" smtClean="0">
                <a:ln>
                  <a:noFill/>
                </a:ln>
                <a:solidFill>
                  <a:srgbClr val="3B3C40"/>
                </a:solidFill>
                <a:effectLst/>
                <a:latin typeface="Arial" charset="0"/>
                <a:ea typeface="Open Sans"/>
              </a:rPr>
              <a:t>有一个特殊的关键字</a:t>
            </a:r>
            <a:r>
              <a:rPr kumimoji="0" lang="en-US" altLang="en-US" sz="1000" b="0" i="0" u="none" strike="noStrike" cap="none" normalizeH="0" baseline="0" dirty="0" smtClean="0">
                <a:ln>
                  <a:noFill/>
                </a:ln>
                <a:solidFill>
                  <a:srgbClr val="3B3C40"/>
                </a:solidFill>
                <a:effectLst/>
                <a:latin typeface="Arial" charset="0"/>
                <a:ea typeface="Open Sans"/>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a:rPr>
              <a:t>，它可以在方法中使用以指代当前对象</a:t>
            </a:r>
            <a:r>
              <a:rPr kumimoji="0" lang="en-US" altLang="en-US" sz="1000" b="0" i="0" u="none" strike="noStrike" cap="none" normalizeH="0" baseline="0" dirty="0" smtClean="0">
                <a:ln>
                  <a:noFill/>
                </a:ln>
                <a:solidFill>
                  <a:srgbClr val="3B3C40"/>
                </a:solidFill>
                <a:effectLst/>
                <a:ea typeface="Open Sans"/>
              </a:rPr>
              <a:t>。</a:t>
            </a:r>
            <a:r>
              <a:rPr kumimoji="0" lang="en-US" altLang="en-US" sz="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charset="0"/>
              </a:rPr>
              <a:t>同步是</a:t>
            </a:r>
            <a:r>
              <a:rPr lang="en-US" altLang="zh-CN" dirty="0">
                <a:solidFill>
                  <a:srgbClr val="000000"/>
                </a:solidFill>
                <a:latin typeface="Arial" charset="0"/>
              </a:rPr>
              <a:t>CL</a:t>
            </a:r>
            <a:r>
              <a:rPr lang="zh-CN" altLang="en-US" dirty="0">
                <a:solidFill>
                  <a:srgbClr val="000000"/>
                </a:solidFill>
                <a:latin typeface="Arial" charset="0"/>
              </a:rPr>
              <a:t>的大问题，关于同步，原版</a:t>
            </a:r>
            <a:r>
              <a:rPr lang="en-US" altLang="zh-CN" dirty="0">
                <a:solidFill>
                  <a:srgbClr val="000000"/>
                </a:solidFill>
                <a:latin typeface="Arial" charset="0"/>
              </a:rPr>
              <a:t>overview</a:t>
            </a:r>
            <a:r>
              <a:rPr lang="zh-CN" altLang="en-US" dirty="0">
                <a:solidFill>
                  <a:srgbClr val="000000"/>
                </a:solidFill>
                <a:latin typeface="Arial" charset="0"/>
              </a:rPr>
              <a:t>上也有一个非常生动的图，贴在这里吧：</a:t>
            </a:r>
            <a:endParaRPr lang="zh-CN" altLang="en-US" dirty="0">
              <a:solidFill>
                <a:srgbClr val="000000"/>
              </a:solidFill>
              <a:latin typeface="Arial" charset="0"/>
            </a:endParaRPr>
          </a:p>
          <a:p>
            <a:r>
              <a:rPr lang="zh-CN" altLang="en-US" dirty="0">
                <a:solidFill>
                  <a:srgbClr val="000000"/>
                </a:solidFill>
                <a:latin typeface="Arial" charset="0"/>
              </a:rPr>
              <a:t>在同一个</a:t>
            </a:r>
            <a:r>
              <a:rPr lang="en-US" altLang="zh-CN" dirty="0">
                <a:solidFill>
                  <a:srgbClr val="000000"/>
                </a:solidFill>
                <a:latin typeface="Arial" charset="0"/>
              </a:rPr>
              <a:t>device</a:t>
            </a:r>
            <a:r>
              <a:rPr lang="zh-CN" altLang="en-US" dirty="0">
                <a:solidFill>
                  <a:srgbClr val="000000"/>
                </a:solidFill>
                <a:latin typeface="Arial" charset="0"/>
              </a:rPr>
              <a:t>上同步</a:t>
            </a:r>
            <a:endParaRPr lang="zh-CN" altLang="en-US" b="0" i="0" dirty="0">
              <a:solidFill>
                <a:srgbClr val="000000"/>
              </a:solidFill>
              <a:effectLst/>
              <a:latin typeface="Arial"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charset="0"/>
              </a:rPr>
              <a:t>在多个</a:t>
            </a:r>
            <a:r>
              <a:rPr lang="en-US" altLang="zh-CN" dirty="0">
                <a:solidFill>
                  <a:srgbClr val="000000"/>
                </a:solidFill>
                <a:latin typeface="Arial" charset="0"/>
              </a:rPr>
              <a:t>device</a:t>
            </a:r>
            <a:r>
              <a:rPr lang="zh-CN" altLang="en-US" dirty="0">
                <a:solidFill>
                  <a:srgbClr val="000000"/>
                </a:solidFill>
                <a:latin typeface="Arial"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charset="0"/>
                <a:ea typeface="Noto Sans"/>
              </a:rPr>
              <a:t>objects. The subject contains references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implements the notify method.</a:t>
            </a:r>
            <a:r>
              <a:rPr kumimoji="0" lang="en-US" altLang="en-US" sz="800" b="0" i="0" u="none" strike="noStrike" cap="none" normalizeH="0" baseline="0" dirty="0" smtClean="0">
                <a:ln>
                  <a:noFill/>
                </a:ln>
                <a:effectLst/>
                <a:latin typeface="Arial" charset="0"/>
              </a:rPr>
              <a:t> </a:t>
            </a:r>
            <a:endParaRPr kumimoji="0" lang="en-US" altLang="en-US" sz="1800" b="0" i="0" u="none" strike="noStrike" cap="none" normalizeH="0" baseline="0" dirty="0" smtClean="0">
              <a:ln>
                <a:noFill/>
              </a:ln>
              <a:effectLst/>
              <a:latin typeface="Arial"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charset="0"/>
                <a:cs typeface="Arial" charset="0"/>
              </a:rPr>
              <a:t>Wiki page: </a:t>
            </a:r>
            <a:endParaRPr lang="en-US" altLang="zh-SG" dirty="0" smtClean="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hlinkClick r:id="rId1"/>
              </a:rPr>
              <a:t>https</a:t>
            </a:r>
            <a:r>
              <a:rPr lang="en-US" altLang="zh-SG" dirty="0">
                <a:latin typeface="Arial" charset="0"/>
                <a:cs typeface="Arial" charset="0"/>
                <a:hlinkClick r:id="rId1"/>
              </a:rPr>
              <a:t>://</a:t>
            </a:r>
            <a:r>
              <a:rPr lang="en-US" altLang="zh-SG" dirty="0" smtClean="0">
                <a:latin typeface="Arial" charset="0"/>
                <a:cs typeface="Arial" charset="0"/>
                <a:hlinkClick r:id="rId1"/>
              </a:rPr>
              <a:t>securewiki.ith.intel.com/display/BXTLinux/Software+BKC</a:t>
            </a:r>
            <a:endParaRPr lang="en-US" altLang="zh-SG" dirty="0" smtClean="0">
              <a:latin typeface="Arial" charset="0"/>
              <a:cs typeface="Arial" charset="0"/>
            </a:endParaRPr>
          </a:p>
          <a:p>
            <a:pPr lvl="0" eaLnBrk="0" fontAlgn="base" hangingPunct="0">
              <a:spcBef>
                <a:spcPct val="0"/>
              </a:spcBef>
              <a:spcAft>
                <a:spcPct val="0"/>
              </a:spcAft>
            </a:pPr>
            <a:r>
              <a:rPr lang="en-US" altLang="zh-SG" dirty="0">
                <a:latin typeface="Arial" charset="0"/>
                <a:cs typeface="Arial" charset="0"/>
                <a:hlinkClick r:id="rId2"/>
              </a:rPr>
              <a:t>https://securewiki.ith.intel.com/display/BXTLinux/WW31%2717+%5BMR3.1+Track-D0%5D+MR3.1+Release+-+</a:t>
            </a:r>
            <a:r>
              <a:rPr lang="en-US" altLang="zh-SG" dirty="0" smtClean="0">
                <a:latin typeface="Arial" charset="0"/>
                <a:cs typeface="Arial" charset="0"/>
                <a:hlinkClick r:id="rId2"/>
              </a:rPr>
              <a:t>Leaf+Hill</a:t>
            </a:r>
            <a:endParaRPr lang="en-US" altLang="zh-SG" dirty="0" smtClean="0">
              <a:latin typeface="Arial" charset="0"/>
              <a:cs typeface="Arial" charset="0"/>
            </a:endParaRPr>
          </a:p>
          <a:p>
            <a:pPr lvl="0" eaLnBrk="0" fontAlgn="base" hangingPunct="0">
              <a:spcBef>
                <a:spcPct val="0"/>
              </a:spcBef>
              <a:spcAft>
                <a:spcPct val="0"/>
              </a:spcAft>
            </a:pPr>
            <a:endParaRPr lang="en-US" altLang="zh-SG" dirty="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rPr>
              <a:t>Release:</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3"/>
              </a:rPr>
              <a:t>https://</a:t>
            </a:r>
            <a:r>
              <a:rPr lang="en-US" altLang="zh-SG" dirty="0" smtClean="0">
                <a:latin typeface="Arial" charset="0"/>
                <a:cs typeface="Arial" charset="0"/>
                <a:hlinkClick r:id="rId3"/>
              </a:rPr>
              <a:t>ubit-artifactory-ba.intel.com/artifactory/ped-bxt-local/yocto/builds/2017/stable/ww31.4/images/release/default/core-image-sato-sdk-intel-corei7-64-03-08-2017-hddimg.tar.bz2</a:t>
            </a:r>
            <a:endParaRPr lang="en-US" altLang="zh-SG" dirty="0" smtClean="0">
              <a:latin typeface="Arial" charset="0"/>
              <a:cs typeface="Arial" charset="0"/>
            </a:endParaRPr>
          </a:p>
          <a:p>
            <a:pPr eaLnBrk="0" fontAlgn="base" hangingPunct="0">
              <a:spcBef>
                <a:spcPct val="0"/>
              </a:spcBef>
              <a:spcAft>
                <a:spcPct val="0"/>
              </a:spcAft>
            </a:pPr>
            <a:endParaRPr lang="en-US" altLang="zh-SG" dirty="0">
              <a:latin typeface="Arial" charset="0"/>
              <a:cs typeface="Arial" charset="0"/>
            </a:endParaRPr>
          </a:p>
          <a:p>
            <a:pPr eaLnBrk="0" fontAlgn="base" hangingPunct="0">
              <a:spcBef>
                <a:spcPct val="0"/>
              </a:spcBef>
              <a:spcAft>
                <a:spcPct val="0"/>
              </a:spcAft>
            </a:pPr>
            <a:r>
              <a:rPr lang="en-US" altLang="zh-SG" dirty="0" smtClean="0">
                <a:latin typeface="Arial" charset="0"/>
                <a:cs typeface="Arial" charset="0"/>
              </a:rPr>
              <a:t>Release </a:t>
            </a:r>
            <a:r>
              <a:rPr lang="en-US" altLang="zh-SG" smtClean="0">
                <a:latin typeface="Arial" charset="0"/>
                <a:cs typeface="Arial" charset="0"/>
              </a:rPr>
              <a:t>site and Important </a:t>
            </a:r>
            <a:r>
              <a:rPr lang="en-US" altLang="zh-SG" dirty="0" smtClean="0">
                <a:latin typeface="Arial" charset="0"/>
                <a:cs typeface="Arial" charset="0"/>
              </a:rPr>
              <a:t>Guidance to Integrate Intel proprietary modules:</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4"/>
              </a:rPr>
              <a:t>https://ubit-artifactory-ba.intel.com/artifactory/ped-bxt-local/yocto/releases</a:t>
            </a:r>
            <a:r>
              <a:rPr lang="en-US" altLang="zh-SG" dirty="0" smtClean="0">
                <a:latin typeface="Arial" charset="0"/>
                <a:cs typeface="Arial" charset="0"/>
                <a:hlinkClick r:id="rId4"/>
              </a:rPr>
              <a:t>/</a:t>
            </a:r>
            <a:endParaRPr lang="en-US" altLang="zh-SG" dirty="0" smtClean="0">
              <a:latin typeface="Arial" charset="0"/>
              <a:cs typeface="Arial" charset="0"/>
            </a:endParaRPr>
          </a:p>
          <a:p>
            <a:pPr eaLnBrk="0" fontAlgn="base" hangingPunct="0">
              <a:spcBef>
                <a:spcPct val="0"/>
              </a:spcBef>
              <a:spcAft>
                <a:spcPct val="0"/>
              </a:spcAft>
            </a:pPr>
            <a:endParaRPr lang="en-US" altLang="zh-SG" dirty="0" smtClean="0">
              <a:latin typeface="Arial" charset="0"/>
              <a:cs typeface="Arial"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7374" t="-18137" r="17374" b="18137"/>
          <a:stretch>
            <a:fillRect/>
          </a:stretch>
        </p:blipFill>
        <p:spPr>
          <a:xfrm>
            <a:off x="-2059709" y="-1908464"/>
            <a:ext cx="13448145"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Framework</a:t>
            </a:r>
            <a:endParaRPr lang="en-US" dirty="0"/>
          </a:p>
        </p:txBody>
      </p:sp>
      <p:sp>
        <p:nvSpPr>
          <p:cNvPr id="4" name="Rectangle 3"/>
          <p:cNvSpPr/>
          <p:nvPr/>
        </p:nvSpPr>
        <p:spPr>
          <a:xfrm>
            <a:off x="189390" y="1690688"/>
            <a:ext cx="6096000" cy="3416320"/>
          </a:xfrm>
          <a:prstGeom prst="rect">
            <a:avLst/>
          </a:prstGeom>
        </p:spPr>
        <p:txBody>
          <a:bodyPr>
            <a:spAutoFit/>
          </a:bodyPr>
          <a:lstStyle/>
          <a:p>
            <a:r>
              <a:rPr lang="en-US" altLang="zh-CN" dirty="0" smtClean="0">
                <a:solidFill>
                  <a:srgbClr val="4B4B4B"/>
                </a:solidFill>
                <a:latin typeface="Verdana" pitchFamily="34" charset="0"/>
              </a:rPr>
              <a:t>KVM </a:t>
            </a:r>
            <a:r>
              <a:rPr lang="zh-CN" altLang="en-US" dirty="0">
                <a:solidFill>
                  <a:srgbClr val="4B4B4B"/>
                </a:solidFill>
                <a:latin typeface="Verdana" pitchFamily="34" charset="0"/>
              </a:rPr>
              <a:t>是基于虚拟化扩展（</a:t>
            </a:r>
            <a:r>
              <a:rPr lang="en-US" altLang="zh-CN" dirty="0">
                <a:solidFill>
                  <a:srgbClr val="4B4B4B"/>
                </a:solidFill>
                <a:latin typeface="Verdana" pitchFamily="34" charset="0"/>
              </a:rPr>
              <a:t>Intel VT </a:t>
            </a:r>
            <a:r>
              <a:rPr lang="zh-CN" altLang="en-US" dirty="0">
                <a:solidFill>
                  <a:srgbClr val="4B4B4B"/>
                </a:solidFill>
                <a:latin typeface="Verdana" pitchFamily="34" charset="0"/>
              </a:rPr>
              <a:t>或者 </a:t>
            </a:r>
            <a:r>
              <a:rPr lang="en-US" altLang="zh-CN" dirty="0">
                <a:solidFill>
                  <a:srgbClr val="4B4B4B"/>
                </a:solidFill>
                <a:latin typeface="Verdana" pitchFamily="34" charset="0"/>
              </a:rPr>
              <a:t>AMD-V</a:t>
            </a:r>
            <a:r>
              <a:rPr lang="zh-CN" altLang="en-US" dirty="0">
                <a:solidFill>
                  <a:srgbClr val="4B4B4B"/>
                </a:solidFill>
                <a:latin typeface="Verdana" pitchFamily="34" charset="0"/>
              </a:rPr>
              <a:t>）的 </a:t>
            </a:r>
            <a:r>
              <a:rPr lang="en-US" altLang="zh-CN" dirty="0">
                <a:solidFill>
                  <a:srgbClr val="4B4B4B"/>
                </a:solidFill>
                <a:latin typeface="Verdana" pitchFamily="34" charset="0"/>
              </a:rPr>
              <a:t>X86 </a:t>
            </a:r>
            <a:r>
              <a:rPr lang="zh-CN" altLang="en-US" dirty="0">
                <a:solidFill>
                  <a:srgbClr val="4B4B4B"/>
                </a:solidFill>
                <a:latin typeface="Verdana" pitchFamily="34" charset="0"/>
              </a:rPr>
              <a:t>硬件的开源的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原生的全虚拟化解决方案。</a:t>
            </a:r>
            <a:r>
              <a:rPr lang="en-US" altLang="zh-CN" dirty="0">
                <a:solidFill>
                  <a:srgbClr val="4B4B4B"/>
                </a:solidFill>
                <a:latin typeface="Verdana" pitchFamily="34" charset="0"/>
              </a:rPr>
              <a:t>KVM </a:t>
            </a:r>
            <a:r>
              <a:rPr lang="zh-CN" altLang="en-US" dirty="0">
                <a:solidFill>
                  <a:srgbClr val="4B4B4B"/>
                </a:solidFill>
                <a:latin typeface="Verdana" pitchFamily="34" charset="0"/>
              </a:rPr>
              <a:t>中，虚拟机被实现为常规的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进程，由标准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调度程序进行调度；虚机的每个虚拟 </a:t>
            </a:r>
            <a:r>
              <a:rPr lang="en-US" altLang="zh-CN" dirty="0">
                <a:solidFill>
                  <a:srgbClr val="4B4B4B"/>
                </a:solidFill>
                <a:latin typeface="Verdana" pitchFamily="34" charset="0"/>
              </a:rPr>
              <a:t>CPU </a:t>
            </a:r>
            <a:r>
              <a:rPr lang="zh-CN" altLang="en-US" dirty="0">
                <a:solidFill>
                  <a:srgbClr val="4B4B4B"/>
                </a:solidFill>
                <a:latin typeface="Verdana" pitchFamily="34" charset="0"/>
              </a:rPr>
              <a:t>被实现为一个常规的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进程。这使得 </a:t>
            </a:r>
            <a:r>
              <a:rPr lang="en-US" altLang="zh-CN" dirty="0">
                <a:solidFill>
                  <a:srgbClr val="4B4B4B"/>
                </a:solidFill>
                <a:latin typeface="Verdana" pitchFamily="34" charset="0"/>
              </a:rPr>
              <a:t>KMV </a:t>
            </a:r>
            <a:r>
              <a:rPr lang="zh-CN" altLang="en-US" dirty="0">
                <a:solidFill>
                  <a:srgbClr val="4B4B4B"/>
                </a:solidFill>
                <a:latin typeface="Verdana" pitchFamily="34" charset="0"/>
              </a:rPr>
              <a:t>能够使用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内核的已有功能。</a:t>
            </a:r>
            <a:endParaRPr lang="zh-CN" altLang="en-US" dirty="0">
              <a:solidFill>
                <a:srgbClr val="4B4B4B"/>
              </a:solidFill>
              <a:latin typeface="Verdana" pitchFamily="34" charset="0"/>
            </a:endParaRPr>
          </a:p>
          <a:p>
            <a:r>
              <a:rPr lang="zh-CN" altLang="en-US" dirty="0" smtClean="0">
                <a:solidFill>
                  <a:srgbClr val="4B4B4B"/>
                </a:solidFill>
                <a:latin typeface="Verdana" pitchFamily="34" charset="0"/>
              </a:rPr>
              <a:t>但</a:t>
            </a:r>
            <a:r>
              <a:rPr lang="zh-CN" altLang="en-US" dirty="0">
                <a:solidFill>
                  <a:srgbClr val="4B4B4B"/>
                </a:solidFill>
                <a:latin typeface="Verdana" pitchFamily="34" charset="0"/>
              </a:rPr>
              <a:t>是，</a:t>
            </a:r>
            <a:r>
              <a:rPr lang="en-US" altLang="zh-CN" dirty="0">
                <a:solidFill>
                  <a:srgbClr val="4B4B4B"/>
                </a:solidFill>
                <a:latin typeface="Verdana" pitchFamily="34" charset="0"/>
              </a:rPr>
              <a:t>KVM </a:t>
            </a:r>
            <a:r>
              <a:rPr lang="zh-CN" altLang="en-US" dirty="0">
                <a:solidFill>
                  <a:srgbClr val="4B4B4B"/>
                </a:solidFill>
                <a:latin typeface="Verdana" pitchFamily="34" charset="0"/>
              </a:rPr>
              <a:t>本身不执行任何硬件模拟，需要客户空间程序通过 </a:t>
            </a:r>
            <a:r>
              <a:rPr lang="en-US" altLang="zh-CN" dirty="0">
                <a:solidFill>
                  <a:srgbClr val="4B4B4B"/>
                </a:solidFill>
                <a:latin typeface="Verdana" pitchFamily="34" charset="0"/>
              </a:rPr>
              <a:t>/dev/</a:t>
            </a:r>
            <a:r>
              <a:rPr lang="en-US" altLang="zh-CN" dirty="0" err="1">
                <a:solidFill>
                  <a:srgbClr val="4B4B4B"/>
                </a:solidFill>
                <a:latin typeface="Verdana" pitchFamily="34" charset="0"/>
              </a:rPr>
              <a:t>kvm</a:t>
            </a:r>
            <a:r>
              <a:rPr lang="en-US" altLang="zh-CN" dirty="0">
                <a:solidFill>
                  <a:srgbClr val="4B4B4B"/>
                </a:solidFill>
                <a:latin typeface="Verdana" pitchFamily="34" charset="0"/>
              </a:rPr>
              <a:t> </a:t>
            </a:r>
            <a:r>
              <a:rPr lang="zh-CN" altLang="en-US" dirty="0">
                <a:solidFill>
                  <a:srgbClr val="4B4B4B"/>
                </a:solidFill>
                <a:latin typeface="Verdana" pitchFamily="34" charset="0"/>
              </a:rPr>
              <a:t>接口设置一个客户机虚拟服务器的地址空间，向它提供模拟的 </a:t>
            </a:r>
            <a:r>
              <a:rPr lang="en-US" altLang="zh-CN" dirty="0">
                <a:solidFill>
                  <a:srgbClr val="4B4B4B"/>
                </a:solidFill>
                <a:latin typeface="Verdana" pitchFamily="34" charset="0"/>
              </a:rPr>
              <a:t>I/O</a:t>
            </a:r>
            <a:r>
              <a:rPr lang="zh-CN" altLang="en-US" dirty="0">
                <a:solidFill>
                  <a:srgbClr val="4B4B4B"/>
                </a:solidFill>
                <a:latin typeface="Verdana" pitchFamily="34" charset="0"/>
              </a:rPr>
              <a:t>，并将它的视频显示映射回宿主的显示屏。目前这个应用程序是 </a:t>
            </a:r>
            <a:r>
              <a:rPr lang="en-US" altLang="zh-CN" dirty="0">
                <a:solidFill>
                  <a:srgbClr val="4B4B4B"/>
                </a:solidFill>
                <a:latin typeface="Verdana" pitchFamily="34" charset="0"/>
              </a:rPr>
              <a:t>QEMU</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a:t>
            </a:r>
            <a:endParaRPr lang="zh-CN" altLang="en-US" dirty="0">
              <a:solidFill>
                <a:srgbClr val="4B4B4B"/>
              </a:solidFill>
              <a:latin typeface="Verdana" pitchFamily="34" charset="0"/>
            </a:endParaRPr>
          </a:p>
          <a:p>
            <a:r>
              <a:rPr lang="en-US" altLang="zh-CN" dirty="0">
                <a:solidFill>
                  <a:srgbClr val="4B4B4B"/>
                </a:solidFill>
                <a:latin typeface="Verdana" pitchFamily="34" charset="0"/>
              </a:rPr>
              <a:t>Linux </a:t>
            </a:r>
            <a:r>
              <a:rPr lang="zh-CN" altLang="en-US" dirty="0">
                <a:solidFill>
                  <a:srgbClr val="4B4B4B"/>
                </a:solidFill>
                <a:latin typeface="Verdana" pitchFamily="34" charset="0"/>
              </a:rPr>
              <a:t>上的用户空间、内核空间和虚机：</a:t>
            </a:r>
            <a:endParaRPr lang="zh-CN" altLang="en-US" b="0" i="0" dirty="0">
              <a:solidFill>
                <a:srgbClr val="4B4B4B"/>
              </a:solidFill>
              <a:effectLst/>
              <a:latin typeface="Verdana"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itchFamily="34" charset="0"/>
              </a:rPr>
              <a:t>Guest</a:t>
            </a:r>
            <a:r>
              <a:rPr lang="zh-CN" altLang="en-US" sz="1400" dirty="0">
                <a:solidFill>
                  <a:srgbClr val="4B4B4B"/>
                </a:solidFill>
                <a:latin typeface="Verdana" pitchFamily="34" charset="0"/>
              </a:rPr>
              <a:t>：客户机系统，包括</a:t>
            </a:r>
            <a:r>
              <a:rPr lang="en-US" altLang="zh-CN" sz="1400" dirty="0">
                <a:solidFill>
                  <a:srgbClr val="4B4B4B"/>
                </a:solidFill>
                <a:latin typeface="Verdana" pitchFamily="34" charset="0"/>
              </a:rPr>
              <a:t>CPU</a:t>
            </a:r>
            <a:r>
              <a:rPr lang="zh-CN" altLang="en-US" sz="1400" dirty="0">
                <a:solidFill>
                  <a:srgbClr val="4B4B4B"/>
                </a:solidFill>
                <a:latin typeface="Verdana" pitchFamily="34" charset="0"/>
              </a:rPr>
              <a:t>（</a:t>
            </a:r>
            <a:r>
              <a:rPr lang="en-US" altLang="zh-CN" sz="1400" dirty="0">
                <a:solidFill>
                  <a:srgbClr val="4B4B4B"/>
                </a:solidFill>
                <a:latin typeface="Verdana" pitchFamily="34" charset="0"/>
              </a:rPr>
              <a:t>vCPU</a:t>
            </a:r>
            <a:r>
              <a:rPr lang="zh-CN" altLang="en-US" sz="1400" dirty="0">
                <a:solidFill>
                  <a:srgbClr val="4B4B4B"/>
                </a:solidFill>
                <a:latin typeface="Verdana" pitchFamily="34" charset="0"/>
              </a:rPr>
              <a:t>）、内存、驱动（</a:t>
            </a:r>
            <a:r>
              <a:rPr lang="en-US" altLang="zh-CN" sz="1400" dirty="0">
                <a:solidFill>
                  <a:srgbClr val="4B4B4B"/>
                </a:solidFill>
                <a:latin typeface="Verdana" pitchFamily="34" charset="0"/>
              </a:rPr>
              <a:t>Console</a:t>
            </a:r>
            <a:r>
              <a:rPr lang="zh-CN" altLang="en-US" sz="1400" dirty="0">
                <a:solidFill>
                  <a:srgbClr val="4B4B4B"/>
                </a:solidFill>
                <a:latin typeface="Verdana" pitchFamily="34" charset="0"/>
              </a:rPr>
              <a:t>、网卡、</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设备驱动等），被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置于一种受限制的 </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模式下运行。</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：运行在内核空间，提供</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和内存的虚级化，以及客户机的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拦截。</a:t>
            </a:r>
            <a:r>
              <a:rPr lang="en-US" altLang="zh-CN" sz="1400" dirty="0">
                <a:solidFill>
                  <a:srgbClr val="4B4B4B"/>
                </a:solidFill>
                <a:latin typeface="Verdana" pitchFamily="34" charset="0"/>
              </a:rPr>
              <a:t>Guest </a:t>
            </a:r>
            <a:r>
              <a:rPr lang="zh-CN" altLang="en-US" sz="1400" dirty="0">
                <a:solidFill>
                  <a:srgbClr val="4B4B4B"/>
                </a:solidFill>
                <a:latin typeface="Verdana" pitchFamily="34" charset="0"/>
              </a:rPr>
              <a:t>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拦截后，交给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处理。</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：修改过的为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虚机使用的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代码，运行在用户空间，提供硬件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虚拟化，通过 </a:t>
            </a:r>
            <a:r>
              <a:rPr lang="en-US" altLang="zh-CN" sz="1400" dirty="0">
                <a:solidFill>
                  <a:srgbClr val="4B4B4B"/>
                </a:solidFill>
                <a:latin typeface="Verdana" pitchFamily="34" charset="0"/>
              </a:rPr>
              <a:t>IOCTL /dev/</a:t>
            </a:r>
            <a:r>
              <a:rPr lang="en-US" altLang="zh-CN" sz="1400" dirty="0" err="1">
                <a:solidFill>
                  <a:srgbClr val="4B4B4B"/>
                </a:solidFill>
                <a:latin typeface="Verdana" pitchFamily="34" charset="0"/>
              </a:rPr>
              <a:t>kvm</a:t>
            </a:r>
            <a:r>
              <a:rPr lang="en-US" altLang="zh-CN" sz="1400" dirty="0">
                <a:solidFill>
                  <a:srgbClr val="4B4B4B"/>
                </a:solidFill>
                <a:latin typeface="Verdana" pitchFamily="34" charset="0"/>
              </a:rPr>
              <a:t> </a:t>
            </a:r>
            <a:r>
              <a:rPr lang="zh-CN" altLang="en-US" sz="1400" dirty="0">
                <a:solidFill>
                  <a:srgbClr val="4B4B4B"/>
                </a:solidFill>
                <a:latin typeface="Verdana" pitchFamily="34" charset="0"/>
              </a:rPr>
              <a:t>设备和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交互。</a:t>
            </a:r>
            <a:endParaRPr lang="zh-CN" altLang="en-US" sz="1400" b="0" i="0" dirty="0">
              <a:solidFill>
                <a:srgbClr val="4B4B4B"/>
              </a:solidFill>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itchFamily="34" charset="0"/>
              </a:rPr>
              <a:t>KVM </a:t>
            </a:r>
            <a:r>
              <a:rPr lang="zh-CN" altLang="en-US" dirty="0">
                <a:solidFill>
                  <a:srgbClr val="4B4B4B"/>
                </a:solidFill>
                <a:latin typeface="Verdana" pitchFamily="34" charset="0"/>
              </a:rPr>
              <a:t>所支持的功能包括：</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a:t>
            </a:r>
            <a:r>
              <a:rPr lang="en-US" dirty="0">
                <a:solidFill>
                  <a:srgbClr val="4B4B4B"/>
                </a:solidFill>
                <a:latin typeface="Verdana" pitchFamily="34" charset="0"/>
              </a:rPr>
              <a:t>CPU </a:t>
            </a:r>
            <a:r>
              <a:rPr lang="zh-CN" altLang="en-US" dirty="0">
                <a:solidFill>
                  <a:srgbClr val="4B4B4B"/>
                </a:solidFill>
                <a:latin typeface="Verdana" pitchFamily="34" charset="0"/>
              </a:rPr>
              <a:t>和 </a:t>
            </a:r>
            <a:r>
              <a:rPr lang="en-US" dirty="0">
                <a:solidFill>
                  <a:srgbClr val="4B4B4B"/>
                </a:solidFill>
                <a:latin typeface="Verdana" pitchFamily="34" charset="0"/>
              </a:rPr>
              <a:t>memory </a:t>
            </a:r>
            <a:r>
              <a:rPr lang="zh-CN" altLang="en-US" dirty="0">
                <a:solidFill>
                  <a:srgbClr val="4B4B4B"/>
                </a:solidFill>
                <a:latin typeface="Verdana" pitchFamily="34" charset="0"/>
              </a:rPr>
              <a:t>超分（</a:t>
            </a:r>
            <a:r>
              <a:rPr lang="en-US" dirty="0">
                <a:solidFill>
                  <a:srgbClr val="4B4B4B"/>
                </a:solidFill>
                <a:latin typeface="Verdana" pitchFamily="34" charset="0"/>
              </a:rPr>
              <a:t>Overcommit）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支持半虚拟化</a:t>
            </a:r>
            <a:r>
              <a:rPr lang="en-US" dirty="0">
                <a:solidFill>
                  <a:srgbClr val="4B4B4B"/>
                </a:solidFill>
                <a:latin typeface="Verdana" pitchFamily="34" charset="0"/>
              </a:rPr>
              <a:t>I/O （</a:t>
            </a:r>
            <a:r>
              <a:rPr lang="en-US" dirty="0" err="1">
                <a:solidFill>
                  <a:srgbClr val="4B4B4B"/>
                </a:solidFill>
                <a:latin typeface="Verdana" pitchFamily="34" charset="0"/>
              </a:rPr>
              <a:t>virtio</a:t>
            </a:r>
            <a:r>
              <a:rPr lang="en-US" dirty="0">
                <a:solidFill>
                  <a:srgbClr val="4B4B4B"/>
                </a:solidFill>
                <a:latin typeface="Verdana" pitchFamily="34" charset="0"/>
              </a:rPr>
              <a: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支持热插拔 （</a:t>
            </a:r>
            <a:r>
              <a:rPr lang="en-US" dirty="0" err="1">
                <a:solidFill>
                  <a:srgbClr val="4B4B4B"/>
                </a:solidFill>
                <a:latin typeface="Verdana" pitchFamily="34" charset="0"/>
              </a:rPr>
              <a:t>cpu</a:t>
            </a:r>
            <a:r>
              <a:rPr lang="en-US" dirty="0">
                <a:solidFill>
                  <a:srgbClr val="4B4B4B"/>
                </a:solidFill>
                <a:latin typeface="Verdana" pitchFamily="34" charset="0"/>
              </a:rPr>
              <a:t>，</a:t>
            </a:r>
            <a:r>
              <a:rPr lang="zh-CN" altLang="en-US" dirty="0">
                <a:solidFill>
                  <a:srgbClr val="4B4B4B"/>
                </a:solidFill>
                <a:latin typeface="Verdana" pitchFamily="34" charset="0"/>
              </a:rPr>
              <a:t>块设备、网络设备等）</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支持对称多处理（</a:t>
            </a:r>
            <a:r>
              <a:rPr lang="en-US" dirty="0">
                <a:solidFill>
                  <a:srgbClr val="4B4B4B"/>
                </a:solidFill>
                <a:latin typeface="Verdana" pitchFamily="34" charset="0"/>
              </a:rPr>
              <a:t>Symmetric Multi-Processing，</a:t>
            </a:r>
            <a:r>
              <a:rPr lang="zh-CN" altLang="en-US" dirty="0">
                <a:solidFill>
                  <a:srgbClr val="4B4B4B"/>
                </a:solidFill>
                <a:latin typeface="Verdana" pitchFamily="34" charset="0"/>
              </a:rPr>
              <a:t>缩写为 </a:t>
            </a:r>
            <a:r>
              <a:rPr lang="en-US" dirty="0">
                <a:solidFill>
                  <a:srgbClr val="4B4B4B"/>
                </a:solidFill>
                <a:latin typeface="Verdana" pitchFamily="34" charset="0"/>
              </a:rPr>
              <a:t>SMP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支持实时迁移（</a:t>
            </a:r>
            <a:r>
              <a:rPr lang="en-US" dirty="0">
                <a:solidFill>
                  <a:srgbClr val="4B4B4B"/>
                </a:solidFill>
                <a:latin typeface="Verdana" pitchFamily="34" charset="0"/>
              </a:rPr>
              <a:t>Live Migration）</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PCI </a:t>
            </a:r>
            <a:r>
              <a:rPr lang="zh-CN" altLang="en-US" dirty="0">
                <a:solidFill>
                  <a:srgbClr val="4B4B4B"/>
                </a:solidFill>
                <a:latin typeface="Verdana" pitchFamily="34" charset="0"/>
              </a:rPr>
              <a:t>设备直接分配和 单根</a:t>
            </a:r>
            <a:r>
              <a:rPr lang="en-US" dirty="0">
                <a:solidFill>
                  <a:srgbClr val="4B4B4B"/>
                </a:solidFill>
                <a:latin typeface="Verdana" pitchFamily="34" charset="0"/>
              </a:rPr>
              <a:t>I/O </a:t>
            </a:r>
            <a:r>
              <a:rPr lang="zh-CN" altLang="en-US" dirty="0">
                <a:solidFill>
                  <a:srgbClr val="4B4B4B"/>
                </a:solidFill>
                <a:latin typeface="Verdana" pitchFamily="34" charset="0"/>
              </a:rPr>
              <a:t>虚拟化 （</a:t>
            </a:r>
            <a:r>
              <a:rPr lang="en-US" dirty="0">
                <a:solidFill>
                  <a:srgbClr val="4B4B4B"/>
                </a:solidFill>
                <a:latin typeface="Verdana" pitchFamily="34" charset="0"/>
              </a:rPr>
              <a:t>SR-IOV）</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内核同页合并 （</a:t>
            </a:r>
            <a:r>
              <a:rPr lang="en-US" dirty="0">
                <a:solidFill>
                  <a:srgbClr val="4B4B4B"/>
                </a:solidFill>
                <a:latin typeface="Verdana" pitchFamily="34" charset="0"/>
              </a:rPr>
              <a:t>KSM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NUMA （Non-Uniform Memory Access，</a:t>
            </a:r>
            <a:r>
              <a:rPr lang="zh-CN" altLang="en-US" dirty="0">
                <a:solidFill>
                  <a:srgbClr val="4B4B4B"/>
                </a:solidFill>
                <a:latin typeface="Verdana" pitchFamily="34" charset="0"/>
              </a:rPr>
              <a:t>非一致存储访问结构 ）</a:t>
            </a:r>
            <a:endParaRPr lang="zh-CN" altLang="en-US" b="0" i="0" dirty="0">
              <a:solidFill>
                <a:srgbClr val="4B4B4B"/>
              </a:solidFill>
              <a:effectLst/>
              <a:latin typeface="Verdana"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itchFamily="34" charset="0"/>
              </a:rPr>
              <a:t>KVM </a:t>
            </a:r>
            <a:r>
              <a:rPr lang="zh-CN" altLang="en-US" sz="1600" b="1" dirty="0">
                <a:solidFill>
                  <a:srgbClr val="4B4B4B"/>
                </a:solidFill>
                <a:latin typeface="Verdana" pitchFamily="34" charset="0"/>
              </a:rPr>
              <a:t>是实现拦截虚机的 </a:t>
            </a:r>
            <a:r>
              <a:rPr lang="en-US" altLang="zh-CN" sz="1600" b="1" dirty="0">
                <a:solidFill>
                  <a:srgbClr val="4B4B4B"/>
                </a:solidFill>
                <a:latin typeface="Verdana" pitchFamily="34" charset="0"/>
              </a:rPr>
              <a:t>I/O </a:t>
            </a:r>
            <a:r>
              <a:rPr lang="zh-CN" altLang="en-US" sz="1600" b="1" dirty="0">
                <a:solidFill>
                  <a:srgbClr val="4B4B4B"/>
                </a:solidFill>
                <a:latin typeface="Verdana" pitchFamily="34" charset="0"/>
              </a:rPr>
              <a:t>请求的原理：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现代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itchFamily="34" charset="0"/>
              </a:rPr>
              <a:t>X86 </a:t>
            </a:r>
            <a:r>
              <a:rPr lang="zh-CN" altLang="en-US" sz="1600" dirty="0">
                <a:solidFill>
                  <a:srgbClr val="4B4B4B"/>
                </a:solidFill>
                <a:latin typeface="Verdana" pitchFamily="34" charset="0"/>
              </a:rPr>
              <a:t>平台为例，支持虚拟化技术的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带有特别优化过的指令集来控制虚拟化过程。通过这些指令集，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处理。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还可以利用硬件的虚级化增强机制，将客户机在受限模式下对一些特定资源的访问，完全由硬件重定向到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指定的虚拟资源，整个过程不需要暂停客户机的运行和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的设计，使得</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性能更加强大。从 </a:t>
            </a:r>
            <a:r>
              <a:rPr lang="en-US" altLang="zh-CN" sz="1600" dirty="0">
                <a:solidFill>
                  <a:srgbClr val="4B4B4B"/>
                </a:solidFill>
                <a:latin typeface="Verdana" pitchFamily="34" charset="0"/>
              </a:rPr>
              <a:t>2005 </a:t>
            </a:r>
            <a:r>
              <a:rPr lang="zh-CN" altLang="en-US" sz="1600" dirty="0">
                <a:solidFill>
                  <a:srgbClr val="4B4B4B"/>
                </a:solidFill>
                <a:latin typeface="Verdana" pitchFamily="34" charset="0"/>
              </a:rPr>
              <a:t>年开始，</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在其处理器产品线中推广 </a:t>
            </a:r>
            <a:r>
              <a:rPr lang="en-US" altLang="zh-CN" sz="1600" dirty="0">
                <a:solidFill>
                  <a:srgbClr val="4B4B4B"/>
                </a:solidFill>
                <a:latin typeface="Verdana" pitchFamily="34" charset="0"/>
              </a:rPr>
              <a:t>Intel Virtualization Technology </a:t>
            </a:r>
            <a:r>
              <a:rPr lang="zh-CN" altLang="en-US" sz="1600" dirty="0">
                <a:solidFill>
                  <a:srgbClr val="4B4B4B"/>
                </a:solidFill>
                <a:latin typeface="Verdana" pitchFamily="34" charset="0"/>
              </a:rPr>
              <a:t>即 </a:t>
            </a:r>
            <a:r>
              <a:rPr lang="en-US" altLang="zh-CN" sz="1600" dirty="0" err="1">
                <a:solidFill>
                  <a:srgbClr val="4B4B4B"/>
                </a:solidFill>
                <a:latin typeface="Verdana" pitchFamily="34" charset="0"/>
              </a:rPr>
              <a:t>IntelVT</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技术。</a:t>
            </a:r>
            <a:endParaRPr lang="zh-CN" altLang="en-US" sz="1600" b="0" i="0" dirty="0">
              <a:solidFill>
                <a:srgbClr val="4B4B4B"/>
              </a:solidFill>
              <a:effectLst/>
              <a:latin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itchFamily="34" charset="0"/>
              </a:rPr>
              <a:t>libvirt</a:t>
            </a:r>
            <a:r>
              <a:rPr lang="en-US" dirty="0">
                <a:solidFill>
                  <a:srgbClr val="4B4B4B"/>
                </a:solidFill>
                <a:latin typeface="Verdana" pitchFamily="34" charset="0"/>
              </a:rPr>
              <a:t>：</a:t>
            </a:r>
            <a:r>
              <a:rPr lang="zh-CN" altLang="en-US" dirty="0">
                <a:solidFill>
                  <a:srgbClr val="4B4B4B"/>
                </a:solidFill>
                <a:latin typeface="Verdana" pitchFamily="34" charset="0"/>
              </a:rPr>
              <a:t>操作和管理</a:t>
            </a:r>
            <a:r>
              <a:rPr lang="en-US" dirty="0">
                <a:solidFill>
                  <a:srgbClr val="4B4B4B"/>
                </a:solidFill>
                <a:latin typeface="Verdana" pitchFamily="34" charset="0"/>
              </a:rPr>
              <a:t>KVM</a:t>
            </a:r>
            <a:r>
              <a:rPr lang="zh-CN" altLang="en-US" dirty="0">
                <a:solidFill>
                  <a:srgbClr val="4B4B4B"/>
                </a:solidFill>
                <a:latin typeface="Verdana" pitchFamily="34" charset="0"/>
              </a:rPr>
              <a:t>虚机的虚拟化 </a:t>
            </a:r>
            <a:r>
              <a:rPr lang="en-US" dirty="0">
                <a:solidFill>
                  <a:srgbClr val="4B4B4B"/>
                </a:solidFill>
                <a:latin typeface="Verdana" pitchFamily="34" charset="0"/>
              </a:rPr>
              <a:t>API，</a:t>
            </a:r>
            <a:r>
              <a:rPr lang="zh-CN" altLang="en-US" dirty="0">
                <a:solidFill>
                  <a:srgbClr val="4B4B4B"/>
                </a:solidFill>
                <a:latin typeface="Verdana" pitchFamily="34" charset="0"/>
              </a:rPr>
              <a:t>使用 </a:t>
            </a:r>
            <a:r>
              <a:rPr lang="en-US" dirty="0">
                <a:solidFill>
                  <a:srgbClr val="4B4B4B"/>
                </a:solidFill>
                <a:latin typeface="Verdana" pitchFamily="34" charset="0"/>
              </a:rPr>
              <a:t>C </a:t>
            </a:r>
            <a:r>
              <a:rPr lang="zh-CN" altLang="en-US" dirty="0">
                <a:solidFill>
                  <a:srgbClr val="4B4B4B"/>
                </a:solidFill>
                <a:latin typeface="Verdana" pitchFamily="34" charset="0"/>
              </a:rPr>
              <a:t>语言编写，可以由 </a:t>
            </a:r>
            <a:r>
              <a:rPr lang="en-US" dirty="0" err="1">
                <a:solidFill>
                  <a:srgbClr val="4B4B4B"/>
                </a:solidFill>
                <a:latin typeface="Verdana" pitchFamily="34" charset="0"/>
              </a:rPr>
              <a:t>Python,Ruby</a:t>
            </a:r>
            <a:r>
              <a:rPr lang="en-US" dirty="0">
                <a:solidFill>
                  <a:srgbClr val="4B4B4B"/>
                </a:solidFill>
                <a:latin typeface="Verdana" pitchFamily="34" charset="0"/>
              </a:rPr>
              <a:t>, Perl, PHP, Java </a:t>
            </a:r>
            <a:r>
              <a:rPr lang="zh-CN" altLang="en-US" dirty="0">
                <a:solidFill>
                  <a:srgbClr val="4B4B4B"/>
                </a:solidFill>
                <a:latin typeface="Verdana" pitchFamily="34" charset="0"/>
              </a:rPr>
              <a:t>等语言调用。可以操作包括 </a:t>
            </a:r>
            <a:r>
              <a:rPr lang="en-US" dirty="0" err="1">
                <a:solidFill>
                  <a:srgbClr val="4B4B4B"/>
                </a:solidFill>
                <a:latin typeface="Verdana" pitchFamily="34" charset="0"/>
              </a:rPr>
              <a:t>KVM，vmware，XEN，Hyper-v</a:t>
            </a:r>
            <a:r>
              <a:rPr lang="en-US" dirty="0">
                <a:solidFill>
                  <a:srgbClr val="4B4B4B"/>
                </a:solidFill>
                <a:latin typeface="Verdana" pitchFamily="34" charset="0"/>
              </a:rPr>
              <a:t>, LXC </a:t>
            </a:r>
            <a:r>
              <a:rPr lang="zh-CN" altLang="en-US" dirty="0">
                <a:solidFill>
                  <a:srgbClr val="4B4B4B"/>
                </a:solidFill>
                <a:latin typeface="Verdana" pitchFamily="34" charset="0"/>
              </a:rPr>
              <a:t>等 </a:t>
            </a:r>
            <a:r>
              <a:rPr lang="en-US" dirty="0">
                <a:solidFill>
                  <a:srgbClr val="4B4B4B"/>
                </a:solidFill>
                <a:latin typeface="Verdana" pitchFamily="34" charset="0"/>
              </a:rPr>
              <a:t>Hypervisor。</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Virsh</a:t>
            </a:r>
            <a:r>
              <a:rPr lang="en-US" dirty="0">
                <a:solidFill>
                  <a:srgbClr val="4B4B4B"/>
                </a:solidFill>
                <a:latin typeface="Verdana" pitchFamily="34" charset="0"/>
              </a:rPr>
              <a:t>：</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命令行工具 （</a:t>
            </a:r>
            <a:r>
              <a:rPr lang="en-US" dirty="0">
                <a:solidFill>
                  <a:srgbClr val="4B4B4B"/>
                </a:solidFill>
                <a:latin typeface="Verdana" pitchFamily="34" charset="0"/>
              </a:rPr>
              <a:t>CLI）</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-Manager：</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a:t>
            </a:r>
            <a:r>
              <a:rPr lang="en-US" dirty="0">
                <a:solidFill>
                  <a:srgbClr val="4B4B4B"/>
                </a:solidFill>
                <a:latin typeface="Verdana" pitchFamily="34" charset="0"/>
              </a:rPr>
              <a:t>GUI </a:t>
            </a:r>
            <a:r>
              <a:rPr lang="zh-CN" altLang="en-US" dirty="0">
                <a:solidFill>
                  <a:srgbClr val="4B4B4B"/>
                </a:solidFill>
                <a:latin typeface="Verdana" pitchFamily="34" charset="0"/>
              </a:rPr>
              <a:t>工具</a:t>
            </a:r>
            <a:endParaRPr lang="zh-CN" altLang="en-US" dirty="0">
              <a:solidFill>
                <a:srgbClr val="4B4B4B"/>
              </a:solidFill>
              <a:latin typeface="Verdana" pitchFamily="34" charset="0"/>
            </a:endParaRPr>
          </a:p>
          <a:p>
            <a:pPr marL="342900" indent="-342900">
              <a:buFont typeface="+mj-lt"/>
              <a:buAutoNum type="arabicPeriod"/>
            </a:pPr>
            <a:r>
              <a:rPr lang="en-US" dirty="0">
                <a:solidFill>
                  <a:srgbClr val="4B4B4B"/>
                </a:solidFill>
                <a:latin typeface="Verdana" pitchFamily="34" charset="0"/>
              </a:rPr>
              <a:t>virt-v2v：</a:t>
            </a:r>
            <a:r>
              <a:rPr lang="zh-CN" altLang="en-US" dirty="0">
                <a:solidFill>
                  <a:srgbClr val="4B4B4B"/>
                </a:solidFill>
                <a:latin typeface="Verdana" pitchFamily="34" charset="0"/>
              </a:rPr>
              <a:t>虚机格式迁移工具</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 </a:t>
            </a:r>
            <a:r>
              <a:rPr lang="zh-CN" altLang="en-US" dirty="0">
                <a:solidFill>
                  <a:srgbClr val="4B4B4B"/>
                </a:solidFill>
                <a:latin typeface="Verdana" pitchFamily="34" charset="0"/>
              </a:rPr>
              <a:t>工具：包括 </a:t>
            </a:r>
            <a:r>
              <a:rPr lang="en-US" dirty="0" err="1">
                <a:solidFill>
                  <a:srgbClr val="4B4B4B"/>
                </a:solidFill>
                <a:latin typeface="Verdana" pitchFamily="34" charset="0"/>
              </a:rPr>
              <a:t>Virt</a:t>
            </a:r>
            <a:r>
              <a:rPr lang="en-US" dirty="0">
                <a:solidFill>
                  <a:srgbClr val="4B4B4B"/>
                </a:solidFill>
                <a:latin typeface="Verdana" pitchFamily="34" charset="0"/>
              </a:rPr>
              <a:t>-install （</a:t>
            </a:r>
            <a:r>
              <a:rPr lang="zh-CN" altLang="en-US" dirty="0">
                <a:solidFill>
                  <a:srgbClr val="4B4B4B"/>
                </a:solidFill>
                <a:latin typeface="Verdana" pitchFamily="34" charset="0"/>
              </a:rPr>
              <a:t>创建</a:t>
            </a:r>
            <a:r>
              <a:rPr lang="en-US" dirty="0">
                <a:solidFill>
                  <a:srgbClr val="4B4B4B"/>
                </a:solidFill>
                <a:latin typeface="Verdana" pitchFamily="34" charset="0"/>
              </a:rPr>
              <a:t>KVM</a:t>
            </a:r>
            <a:r>
              <a:rPr lang="zh-CN" altLang="en-US" dirty="0">
                <a:solidFill>
                  <a:srgbClr val="4B4B4B"/>
                </a:solidFill>
                <a:latin typeface="Verdana" pitchFamily="34" charset="0"/>
              </a:rPr>
              <a:t>虚机的命令行工具）， </a:t>
            </a:r>
            <a:r>
              <a:rPr lang="en-US" dirty="0" err="1">
                <a:solidFill>
                  <a:srgbClr val="4B4B4B"/>
                </a:solidFill>
                <a:latin typeface="Verdana" pitchFamily="34" charset="0"/>
              </a:rPr>
              <a:t>Virt</a:t>
            </a:r>
            <a:r>
              <a:rPr lang="en-US" dirty="0">
                <a:solidFill>
                  <a:srgbClr val="4B4B4B"/>
                </a:solidFill>
                <a:latin typeface="Verdana" pitchFamily="34" charset="0"/>
              </a:rPr>
              <a:t>-viewer （</a:t>
            </a:r>
            <a:r>
              <a:rPr lang="zh-CN" altLang="en-US" dirty="0">
                <a:solidFill>
                  <a:srgbClr val="4B4B4B"/>
                </a:solidFill>
                <a:latin typeface="Verdana" pitchFamily="34" charset="0"/>
              </a:rPr>
              <a:t>连接到虚机屏幕的工具），</a:t>
            </a:r>
            <a:r>
              <a:rPr lang="en-US" dirty="0" err="1">
                <a:solidFill>
                  <a:srgbClr val="4B4B4B"/>
                </a:solidFill>
                <a:latin typeface="Verdana" pitchFamily="34" charset="0"/>
              </a:rPr>
              <a:t>Virt</a:t>
            </a:r>
            <a:r>
              <a:rPr lang="en-US" dirty="0">
                <a:solidFill>
                  <a:srgbClr val="4B4B4B"/>
                </a:solidFill>
                <a:latin typeface="Verdana" pitchFamily="34" charset="0"/>
              </a:rPr>
              <a:t>-clone（</a:t>
            </a:r>
            <a:r>
              <a:rPr lang="zh-CN" altLang="en-US" dirty="0">
                <a:solidFill>
                  <a:srgbClr val="4B4B4B"/>
                </a:solidFill>
                <a:latin typeface="Verdana" pitchFamily="34" charset="0"/>
              </a:rPr>
              <a:t>虚机克隆工具），</a:t>
            </a:r>
            <a:r>
              <a:rPr lang="en-US" dirty="0" err="1">
                <a:solidFill>
                  <a:srgbClr val="4B4B4B"/>
                </a:solidFill>
                <a:latin typeface="Verdana" pitchFamily="34" charset="0"/>
              </a:rPr>
              <a:t>virt</a:t>
            </a:r>
            <a:r>
              <a:rPr lang="en-US" dirty="0">
                <a:solidFill>
                  <a:srgbClr val="4B4B4B"/>
                </a:solidFill>
                <a:latin typeface="Verdana" pitchFamily="34" charset="0"/>
              </a:rPr>
              <a:t>-top </a:t>
            </a:r>
            <a:r>
              <a:rPr lang="zh-CN" altLang="en-US" dirty="0">
                <a:solidFill>
                  <a:srgbClr val="4B4B4B"/>
                </a:solidFill>
                <a:latin typeface="Verdana" pitchFamily="34" charset="0"/>
              </a:rPr>
              <a:t>等</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sVirt</a:t>
            </a:r>
            <a:r>
              <a:rPr lang="en-US" dirty="0">
                <a:solidFill>
                  <a:srgbClr val="4B4B4B"/>
                </a:solidFill>
                <a:latin typeface="Verdana" pitchFamily="34" charset="0"/>
              </a:rPr>
              <a:t>：</a:t>
            </a:r>
            <a:r>
              <a:rPr lang="zh-CN" altLang="en-US" dirty="0">
                <a:solidFill>
                  <a:srgbClr val="4B4B4B"/>
                </a:solidFill>
                <a:latin typeface="Verdana" pitchFamily="34" charset="0"/>
              </a:rPr>
              <a:t>安全工具</a:t>
            </a:r>
            <a:endParaRPr lang="zh-CN" altLang="en-US" b="0" i="0" dirty="0">
              <a:solidFill>
                <a:srgbClr val="4B4B4B"/>
              </a:solidFill>
              <a:effectLst/>
              <a:latin typeface="Verdana"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itchFamily="34" charset="0"/>
              </a:rPr>
              <a:t>QEMU-KVM</a:t>
            </a:r>
            <a:r>
              <a:rPr lang="zh-CN" altLang="en-US" sz="1400" b="1" dirty="0">
                <a:solidFill>
                  <a:srgbClr val="4B4B4B"/>
                </a:solidFill>
                <a:latin typeface="Verdana" pitchFamily="34" charset="0"/>
              </a:rPr>
              <a:t>：</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其实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原本不是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的一部分，它自己就是一个纯软件实现的虚拟化系统，所以其性能低下。但是，</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代码中包含整套的虚拟机实现，包括处理器虚拟化，内存虚拟化，以及 </a:t>
            </a: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需要使用到的虚拟设备模拟（网卡、显卡、存储控制器和硬盘等）。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为了简化代码，</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在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的基础上做了修改。</a:t>
            </a:r>
            <a:r>
              <a:rPr lang="en-US" altLang="zh-CN" sz="1400" dirty="0">
                <a:solidFill>
                  <a:srgbClr val="4B4B4B"/>
                </a:solidFill>
                <a:latin typeface="Verdana" pitchFamily="34" charset="0"/>
              </a:rPr>
              <a:t>VM </a:t>
            </a:r>
            <a:r>
              <a:rPr lang="zh-CN" altLang="en-US" sz="1400" dirty="0">
                <a:solidFill>
                  <a:srgbClr val="4B4B4B"/>
                </a:solidFill>
                <a:latin typeface="Verdana" pitchFamily="34" charset="0"/>
              </a:rPr>
              <a:t>运行期间，</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会通过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模块提供的系统调用进入内核，由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负责将虚拟机置于处理的特殊模式运行。遇到虚机进行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操作，</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会从上次的系统调用出口处返回 </a:t>
            </a: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，由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来负责解析和模拟这些设备。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从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的角度看，也可以说是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使用了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自己实现的。</a:t>
            </a:r>
            <a:endParaRPr lang="zh-CN" altLang="en-US" sz="1400" b="0" i="0" dirty="0">
              <a:solidFill>
                <a:srgbClr val="4B4B4B"/>
              </a:solidFill>
              <a:effectLst/>
              <a:latin typeface="Verdan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itchFamily="34" charset="0"/>
              </a:rPr>
              <a:t>KVM</a:t>
            </a:r>
            <a:r>
              <a:rPr lang="zh-CN" altLang="en-US" sz="1600" b="1" dirty="0">
                <a:solidFill>
                  <a:srgbClr val="4B4B4B"/>
                </a:solidFill>
                <a:latin typeface="Verdana" pitchFamily="34" charset="0"/>
              </a:rPr>
              <a:t>：</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内核模块在运行时按需加载进入内核空间运行。</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本身不执行任何设备模拟，需要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通过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接口设置一个 </a:t>
            </a:r>
            <a:r>
              <a:rPr lang="en-US" altLang="zh-CN" sz="1600" dirty="0">
                <a:solidFill>
                  <a:srgbClr val="4B4B4B"/>
                </a:solidFill>
                <a:latin typeface="Verdana" pitchFamily="34" charset="0"/>
              </a:rPr>
              <a:t>GUEST OS </a:t>
            </a:r>
            <a:r>
              <a:rPr lang="zh-CN" altLang="en-US" sz="1600" dirty="0">
                <a:solidFill>
                  <a:srgbClr val="4B4B4B"/>
                </a:solidFill>
                <a:latin typeface="Verdana" pitchFamily="34" charset="0"/>
              </a:rPr>
              <a:t>的地址空间，向它提供模拟的 </a:t>
            </a:r>
            <a:r>
              <a:rPr lang="en-US" altLang="zh-CN" sz="1600" dirty="0">
                <a:solidFill>
                  <a:srgbClr val="4B4B4B"/>
                </a:solidFill>
                <a:latin typeface="Verdana" pitchFamily="34" charset="0"/>
              </a:rPr>
              <a:t>I/O </a:t>
            </a:r>
            <a:r>
              <a:rPr lang="zh-CN" altLang="en-US" sz="1600" dirty="0">
                <a:solidFill>
                  <a:srgbClr val="4B4B4B"/>
                </a:solidFill>
                <a:latin typeface="Verdana" pitchFamily="34" charset="0"/>
              </a:rPr>
              <a:t>设备，并将它的视频显示映射回宿主机的显示屏。它是</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虚机的核心部分，其主要功能是初始化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硬件，打开虚拟化模式，然后将虚拟客户机运行在虚拟机模式下，并对虚机的运行提供一定的支持。以在 </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上运行为例，</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模块被加载的时候，它：</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首先初始化内部的数据结构；</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做好准备后，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模块检测当前的 </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，然后打开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控制及存取 </a:t>
            </a:r>
            <a:r>
              <a:rPr lang="en-US" altLang="zh-CN" sz="1600" dirty="0">
                <a:solidFill>
                  <a:srgbClr val="4B4B4B"/>
                </a:solidFill>
                <a:latin typeface="Verdana" pitchFamily="34" charset="0"/>
              </a:rPr>
              <a:t>CR4 </a:t>
            </a:r>
            <a:r>
              <a:rPr lang="zh-CN" altLang="en-US" sz="1600" dirty="0">
                <a:solidFill>
                  <a:srgbClr val="4B4B4B"/>
                </a:solidFill>
                <a:latin typeface="Verdana" pitchFamily="34" charset="0"/>
              </a:rPr>
              <a:t>的虚拟化模式开关，并通过执行 </a:t>
            </a:r>
            <a:r>
              <a:rPr lang="en-US" altLang="zh-CN" sz="1600" dirty="0">
                <a:solidFill>
                  <a:srgbClr val="4B4B4B"/>
                </a:solidFill>
                <a:latin typeface="Verdana" pitchFamily="34" charset="0"/>
              </a:rPr>
              <a:t>VMXON </a:t>
            </a:r>
            <a:r>
              <a:rPr lang="zh-CN" altLang="en-US" sz="1600" dirty="0">
                <a:solidFill>
                  <a:srgbClr val="4B4B4B"/>
                </a:solidFill>
                <a:latin typeface="Verdana" pitchFamily="34" charset="0"/>
              </a:rPr>
              <a:t>指令将宿主操作系统置于虚拟化模式的根模式；</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最后，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模块创建特殊设备文件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并等待来自用户空间的指令。</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接下来的虚机的创建和运行将是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和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相互配合的过程。两者的通信接口主要是一系列针对特殊设备文件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的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调用。其中最重要的是创建虚机。它可以理解成</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为了某个特定的虚机创建对应的内核数据结构，同时，</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返回一个文件句柄来代表所创建的虚机。</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为每一个 </a:t>
            </a:r>
            <a:r>
              <a:rPr lang="en-US" altLang="zh-CN" sz="1600" dirty="0">
                <a:solidFill>
                  <a:srgbClr val="4B4B4B"/>
                </a:solidFill>
                <a:latin typeface="Verdana" pitchFamily="34" charset="0"/>
              </a:rPr>
              <a:t>vCPU </a:t>
            </a:r>
            <a:r>
              <a:rPr lang="zh-CN" altLang="en-US" sz="1600" dirty="0">
                <a:solidFill>
                  <a:srgbClr val="4B4B4B"/>
                </a:solidFill>
                <a:latin typeface="Verdana" pitchFamily="34" charset="0"/>
              </a:rPr>
              <a:t>生成对应的文件句柄，对其相应地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调用，就可以对</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进行管理。其中最重要的就是“执行虚拟处理器”。通过它，虚机在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捕捉到，</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在保存现场之后自动切换到根模式，由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决定如何处理。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除了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的虚拟化，内存虚拟化也由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实现。实际上，内存虚拟化往往是一个虚机实现中最复杂的部分。</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中的内存管理单元 </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是通过页表的形式将程序运行的虚拟地址转换成实际物理地址。在虚拟机模式下，</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itchFamily="34" charset="0"/>
              </a:rPr>
              <a:t>X86 </a:t>
            </a:r>
            <a:r>
              <a:rPr lang="zh-CN" altLang="en-US" dirty="0">
                <a:solidFill>
                  <a:srgbClr val="4B4B4B"/>
                </a:solidFill>
                <a:latin typeface="Verdana" pitchFamily="34" charset="0"/>
              </a:rPr>
              <a:t>操作系统是设计在直接运行在裸硬件设备上的，因此它们自动认为它们完全占有计算机硬件。</a:t>
            </a:r>
            <a:r>
              <a:rPr lang="en-US" altLang="zh-CN" dirty="0">
                <a:solidFill>
                  <a:srgbClr val="4B4B4B"/>
                </a:solidFill>
                <a:latin typeface="Verdana" pitchFamily="34" charset="0"/>
              </a:rPr>
              <a:t>x86 </a:t>
            </a:r>
            <a:r>
              <a:rPr lang="zh-CN" altLang="en-US" dirty="0">
                <a:solidFill>
                  <a:srgbClr val="4B4B4B"/>
                </a:solidFill>
                <a:latin typeface="Verdana" pitchFamily="34" charset="0"/>
              </a:rPr>
              <a:t>架构提供四个特权级别给操作系统和应用程序来访问硬件。 </a:t>
            </a:r>
            <a:r>
              <a:rPr lang="en-US" altLang="zh-CN" dirty="0">
                <a:solidFill>
                  <a:srgbClr val="4B4B4B"/>
                </a:solidFill>
                <a:latin typeface="Verdana" pitchFamily="34" charset="0"/>
              </a:rPr>
              <a:t>Ring </a:t>
            </a:r>
            <a:r>
              <a:rPr lang="zh-CN" altLang="en-US" dirty="0">
                <a:solidFill>
                  <a:srgbClr val="4B4B4B"/>
                </a:solidFill>
                <a:latin typeface="Verdana" pitchFamily="34" charset="0"/>
              </a:rPr>
              <a:t>是指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的运行级别，</a:t>
            </a:r>
            <a:r>
              <a:rPr lang="en-US" altLang="zh-CN" dirty="0">
                <a:solidFill>
                  <a:srgbClr val="4B4B4B"/>
                </a:solidFill>
                <a:latin typeface="Verdana" pitchFamily="34" charset="0"/>
              </a:rPr>
              <a:t>Ring 0</a:t>
            </a:r>
            <a:r>
              <a:rPr lang="zh-CN" altLang="en-US" dirty="0">
                <a:solidFill>
                  <a:srgbClr val="4B4B4B"/>
                </a:solidFill>
                <a:latin typeface="Verdana" pitchFamily="34" charset="0"/>
              </a:rPr>
              <a:t>是最高级别，</a:t>
            </a:r>
            <a:r>
              <a:rPr lang="en-US" altLang="zh-CN" dirty="0">
                <a:solidFill>
                  <a:srgbClr val="4B4B4B"/>
                </a:solidFill>
                <a:latin typeface="Verdana" pitchFamily="34" charset="0"/>
              </a:rPr>
              <a:t>Ring1</a:t>
            </a:r>
            <a:r>
              <a:rPr lang="zh-CN" altLang="en-US" dirty="0">
                <a:solidFill>
                  <a:srgbClr val="4B4B4B"/>
                </a:solidFill>
                <a:latin typeface="Verdana" pitchFamily="34" charset="0"/>
              </a:rPr>
              <a:t>次之，</a:t>
            </a:r>
            <a:r>
              <a:rPr lang="en-US" altLang="zh-CN" dirty="0">
                <a:solidFill>
                  <a:srgbClr val="4B4B4B"/>
                </a:solidFill>
                <a:latin typeface="Verdana" pitchFamily="34" charset="0"/>
              </a:rPr>
              <a:t>Ring2</a:t>
            </a:r>
            <a:r>
              <a:rPr lang="zh-CN" altLang="en-US" dirty="0">
                <a:solidFill>
                  <a:srgbClr val="4B4B4B"/>
                </a:solidFill>
                <a:latin typeface="Verdana" pitchFamily="34" charset="0"/>
              </a:rPr>
              <a:t>更次之</a:t>
            </a:r>
            <a:r>
              <a:rPr lang="en-US" altLang="zh-CN" dirty="0">
                <a:solidFill>
                  <a:srgbClr val="4B4B4B"/>
                </a:solidFill>
                <a:latin typeface="Verdana" pitchFamily="34" charset="0"/>
              </a:rPr>
              <a:t>…… </a:t>
            </a:r>
            <a:r>
              <a:rPr lang="zh-CN" altLang="en-US" dirty="0">
                <a:solidFill>
                  <a:srgbClr val="4B4B4B"/>
                </a:solidFill>
                <a:latin typeface="Verdana" pitchFamily="34" charset="0"/>
              </a:rPr>
              <a:t>就 </a:t>
            </a:r>
            <a:r>
              <a:rPr lang="en-US" altLang="zh-CN" dirty="0">
                <a:solidFill>
                  <a:srgbClr val="4B4B4B"/>
                </a:solidFill>
                <a:latin typeface="Verdana" pitchFamily="34" charset="0"/>
              </a:rPr>
              <a:t>Linux+x86 </a:t>
            </a:r>
            <a:r>
              <a:rPr lang="zh-CN" altLang="en-US" dirty="0">
                <a:solidFill>
                  <a:srgbClr val="4B4B4B"/>
                </a:solidFill>
                <a:latin typeface="Verdana" pitchFamily="34" charset="0"/>
              </a:rPr>
              <a:t>来说，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操作系统（内核）需要直接访问硬件和内存，因此它的代码需要运行在最高运行级别  </a:t>
            </a:r>
            <a:r>
              <a:rPr lang="en-US" altLang="zh-CN" dirty="0">
                <a:solidFill>
                  <a:srgbClr val="4B4B4B"/>
                </a:solidFill>
                <a:latin typeface="Verdana" pitchFamily="34" charset="0"/>
              </a:rPr>
              <a:t>Ring0</a:t>
            </a:r>
            <a:r>
              <a:rPr lang="zh-CN" altLang="en-US" dirty="0">
                <a:solidFill>
                  <a:srgbClr val="4B4B4B"/>
                </a:solidFill>
                <a:latin typeface="Verdana" pitchFamily="34" charset="0"/>
              </a:rPr>
              <a:t>上，这样它可以使用特权指令，控制中断、修改页表、访问设备等等。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应用程序的代码运行在最低运行级别上</a:t>
            </a:r>
            <a:r>
              <a:rPr lang="en-US" altLang="zh-CN" dirty="0">
                <a:solidFill>
                  <a:srgbClr val="4B4B4B"/>
                </a:solidFill>
                <a:latin typeface="Verdana" pitchFamily="34" charset="0"/>
              </a:rPr>
              <a:t>ring3</a:t>
            </a:r>
            <a:r>
              <a:rPr lang="zh-CN" altLang="en-US" dirty="0">
                <a:solidFill>
                  <a:srgbClr val="4B4B4B"/>
                </a:solidFill>
                <a:latin typeface="Verdana" pitchFamily="34" charset="0"/>
              </a:rPr>
              <a:t>上，不能做受控操作。如果要做，比如要访问磁盘，写文件，那就要通过执行系统调用（函数），执行系统调用的时候，</a:t>
            </a:r>
            <a:r>
              <a:rPr lang="en-US" altLang="zh-CN" dirty="0">
                <a:solidFill>
                  <a:srgbClr val="4B4B4B"/>
                </a:solidFill>
                <a:latin typeface="Verdana" pitchFamily="34" charset="0"/>
              </a:rPr>
              <a:t>CPU</a:t>
            </a:r>
            <a:r>
              <a:rPr lang="zh-CN" altLang="en-US" dirty="0">
                <a:solidFill>
                  <a:srgbClr val="4B4B4B"/>
                </a:solidFill>
                <a:latin typeface="Verdana" pitchFamily="34" charset="0"/>
              </a:rPr>
              <a:t>的运行级别会发生从</a:t>
            </a:r>
            <a:r>
              <a:rPr lang="en-US" altLang="zh-CN" dirty="0">
                <a:solidFill>
                  <a:srgbClr val="4B4B4B"/>
                </a:solidFill>
                <a:latin typeface="Verdana" pitchFamily="34" charset="0"/>
              </a:rPr>
              <a:t>ring3</a:t>
            </a:r>
            <a:r>
              <a:rPr lang="zh-CN" altLang="en-US" dirty="0">
                <a:solidFill>
                  <a:srgbClr val="4B4B4B"/>
                </a:solidFill>
                <a:latin typeface="Verdana" pitchFamily="34" charset="0"/>
              </a:rPr>
              <a:t>到</a:t>
            </a:r>
            <a:r>
              <a:rPr lang="en-US" altLang="zh-CN" dirty="0">
                <a:solidFill>
                  <a:srgbClr val="4B4B4B"/>
                </a:solidFill>
                <a:latin typeface="Verdana" pitchFamily="34" charset="0"/>
              </a:rPr>
              <a:t>ring0</a:t>
            </a:r>
            <a:r>
              <a:rPr lang="zh-CN" altLang="en-US" dirty="0">
                <a:solidFill>
                  <a:srgbClr val="4B4B4B"/>
                </a:solidFill>
                <a:latin typeface="Verdana" pitchFamily="34" charset="0"/>
              </a:rPr>
              <a:t>的切换，并跳转到系统调用对应的内核代码位置执行，这样内核就为你完成了设备访问，完成之后再从</a:t>
            </a:r>
            <a:r>
              <a:rPr lang="en-US" altLang="zh-CN" dirty="0">
                <a:solidFill>
                  <a:srgbClr val="4B4B4B"/>
                </a:solidFill>
                <a:latin typeface="Verdana" pitchFamily="34" charset="0"/>
              </a:rPr>
              <a:t>ring0</a:t>
            </a:r>
            <a:r>
              <a:rPr lang="zh-CN" altLang="en-US" dirty="0">
                <a:solidFill>
                  <a:srgbClr val="4B4B4B"/>
                </a:solidFill>
                <a:latin typeface="Verdana" pitchFamily="34" charset="0"/>
              </a:rPr>
              <a:t>返回</a:t>
            </a:r>
            <a:r>
              <a:rPr lang="en-US" altLang="zh-CN" dirty="0">
                <a:solidFill>
                  <a:srgbClr val="4B4B4B"/>
                </a:solidFill>
                <a:latin typeface="Verdana" pitchFamily="34" charset="0"/>
              </a:rPr>
              <a:t>ring3</a:t>
            </a:r>
            <a:r>
              <a:rPr lang="zh-CN" altLang="en-US" dirty="0">
                <a:solidFill>
                  <a:srgbClr val="4B4B4B"/>
                </a:solidFill>
                <a:latin typeface="Verdana" pitchFamily="34" charset="0"/>
              </a:rPr>
              <a:t>。这个过程也称作用户态和内核态的切换。</a:t>
            </a:r>
            <a:endParaRPr lang="zh-CN" altLang="en-US" b="0" i="0" dirty="0">
              <a:solidFill>
                <a:srgbClr val="4B4B4B"/>
              </a:solidFill>
              <a:effectLst/>
              <a:latin typeface="Verdana"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itchFamily="34" charset="0"/>
              </a:rPr>
              <a:t>客户操作系统运行在 </a:t>
            </a:r>
            <a:r>
              <a:rPr lang="en-US" altLang="zh-CN" dirty="0">
                <a:solidFill>
                  <a:srgbClr val="4B4B4B"/>
                </a:solidFill>
                <a:latin typeface="Verdana" pitchFamily="34" charset="0"/>
              </a:rPr>
              <a:t>Ring 1</a:t>
            </a:r>
            <a:r>
              <a:rPr lang="zh-CN" altLang="en-US" dirty="0">
                <a:solidFill>
                  <a:srgbClr val="4B4B4B"/>
                </a:solidFill>
                <a:latin typeface="Verdana" pitchFamily="34" charset="0"/>
              </a:rPr>
              <a:t>，它在执行特权指令时，会触发异常（</a:t>
            </a:r>
            <a:r>
              <a:rPr lang="en-US" altLang="zh-CN" dirty="0">
                <a:solidFill>
                  <a:srgbClr val="4B4B4B"/>
                </a:solidFill>
                <a:latin typeface="Verdana" pitchFamily="34" charset="0"/>
              </a:rPr>
              <a:t>CPU</a:t>
            </a:r>
            <a:r>
              <a:rPr lang="zh-CN" altLang="en-US" dirty="0">
                <a:solidFill>
                  <a:srgbClr val="4B4B4B"/>
                </a:solidFill>
                <a:latin typeface="Verdana" pitchFamily="34" charset="0"/>
              </a:rPr>
              <a:t>的机制，没权限的指令会触发异常），然后 </a:t>
            </a:r>
            <a:r>
              <a:rPr lang="en-US" altLang="zh-CN" dirty="0">
                <a:solidFill>
                  <a:srgbClr val="4B4B4B"/>
                </a:solidFill>
                <a:latin typeface="Verdana" pitchFamily="34" charset="0"/>
              </a:rPr>
              <a:t>VMM </a:t>
            </a:r>
            <a:r>
              <a:rPr lang="zh-CN" altLang="en-US" dirty="0">
                <a:solidFill>
                  <a:srgbClr val="4B4B4B"/>
                </a:solidFill>
                <a:latin typeface="Verdana"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itchFamily="34" charset="0"/>
              </a:rPr>
              <a:t>半虚拟化的思想就是，修改操作系统内核，替换掉不能虚拟化的指令，</a:t>
            </a:r>
            <a:r>
              <a:rPr lang="zh-CN" altLang="en-US" u="sng" dirty="0">
                <a:solidFill>
                  <a:srgbClr val="4B4B4B"/>
                </a:solidFill>
                <a:latin typeface="Verdana" pitchFamily="34" charset="0"/>
              </a:rPr>
              <a:t>通过超级调用（</a:t>
            </a:r>
            <a:r>
              <a:rPr lang="en-US" altLang="zh-CN" u="sng" dirty="0" err="1">
                <a:solidFill>
                  <a:srgbClr val="4B4B4B"/>
                </a:solidFill>
                <a:latin typeface="Verdana" pitchFamily="34" charset="0"/>
              </a:rPr>
              <a:t>hypercall</a:t>
            </a:r>
            <a:r>
              <a:rPr lang="zh-CN" altLang="en-US" u="sng" dirty="0">
                <a:solidFill>
                  <a:srgbClr val="4B4B4B"/>
                </a:solidFill>
                <a:latin typeface="Verdana" pitchFamily="34" charset="0"/>
              </a:rPr>
              <a:t>）直接和底层的虚拟化层</a:t>
            </a:r>
            <a:r>
              <a:rPr lang="en-US" altLang="zh-CN" u="sng" dirty="0">
                <a:solidFill>
                  <a:srgbClr val="4B4B4B"/>
                </a:solidFill>
                <a:latin typeface="Verdana" pitchFamily="34" charset="0"/>
              </a:rPr>
              <a:t>hypervisor</a:t>
            </a:r>
            <a:r>
              <a:rPr lang="zh-CN" altLang="en-US" u="sng" dirty="0">
                <a:solidFill>
                  <a:srgbClr val="4B4B4B"/>
                </a:solidFill>
                <a:latin typeface="Verdana" pitchFamily="34" charset="0"/>
              </a:rPr>
              <a:t>来通讯</a:t>
            </a:r>
            <a:r>
              <a:rPr lang="zh-CN" altLang="en-US" dirty="0">
                <a:solidFill>
                  <a:srgbClr val="4B4B4B"/>
                </a:solidFill>
                <a:latin typeface="Verdana" pitchFamily="34" charset="0"/>
              </a:rPr>
              <a:t>，</a:t>
            </a:r>
            <a:r>
              <a:rPr lang="en-US" altLang="zh-CN" dirty="0">
                <a:solidFill>
                  <a:srgbClr val="4B4B4B"/>
                </a:solidFill>
                <a:latin typeface="Verdana" pitchFamily="34" charset="0"/>
              </a:rPr>
              <a:t>hypervisor </a:t>
            </a:r>
            <a:r>
              <a:rPr lang="zh-CN" altLang="en-US" dirty="0">
                <a:solidFill>
                  <a:srgbClr val="4B4B4B"/>
                </a:solidFill>
                <a:latin typeface="Verdana" pitchFamily="34" charset="0"/>
              </a:rPr>
              <a:t>同时也提供了超级调用接口来满足其他关键内核操作，比如内存管理、中断和时间保持。</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这种做法省去了全虚拟化中的捕获和模拟，大大提高了效率。所以像</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这种半虚拟化技术，客户机操作系统都是有一个专门的定制内核版本，和</a:t>
            </a:r>
            <a:r>
              <a:rPr lang="en-US" altLang="zh-CN" dirty="0">
                <a:solidFill>
                  <a:srgbClr val="4B4B4B"/>
                </a:solidFill>
                <a:latin typeface="Verdana" pitchFamily="34" charset="0"/>
              </a:rPr>
              <a:t>x86</a:t>
            </a:r>
            <a:r>
              <a:rPr lang="zh-CN" altLang="en-US" dirty="0">
                <a:solidFill>
                  <a:srgbClr val="4B4B4B"/>
                </a:solidFill>
                <a:latin typeface="Verdana" pitchFamily="34" charset="0"/>
              </a:rPr>
              <a:t>、</a:t>
            </a:r>
            <a:r>
              <a:rPr lang="en-US" altLang="zh-CN" dirty="0" err="1">
                <a:solidFill>
                  <a:srgbClr val="4B4B4B"/>
                </a:solidFill>
                <a:latin typeface="Verdana" pitchFamily="34" charset="0"/>
              </a:rPr>
              <a:t>mips</a:t>
            </a:r>
            <a:r>
              <a:rPr lang="zh-CN" altLang="en-US" dirty="0">
                <a:solidFill>
                  <a:srgbClr val="4B4B4B"/>
                </a:solidFill>
                <a:latin typeface="Verdana" pitchFamily="34" charset="0"/>
              </a:rPr>
              <a:t>、</a:t>
            </a:r>
            <a:r>
              <a:rPr lang="en-US" altLang="zh-CN" dirty="0">
                <a:solidFill>
                  <a:srgbClr val="4B4B4B"/>
                </a:solidFill>
                <a:latin typeface="Verdana" pitchFamily="34" charset="0"/>
              </a:rPr>
              <a:t>arm</a:t>
            </a:r>
            <a:r>
              <a:rPr lang="zh-CN" altLang="en-US" dirty="0">
                <a:solidFill>
                  <a:srgbClr val="4B4B4B"/>
                </a:solidFill>
                <a:latin typeface="Verdana" pitchFamily="34" charset="0"/>
              </a:rPr>
              <a:t>这些内核版本等价。这样以来，就不会有捕获异常、翻译、模拟的过程了，性能损耗非常低。这就是</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这种半虚拟化架构的优势。这也是为什么</a:t>
            </a:r>
            <a:r>
              <a:rPr lang="en-US" altLang="zh-CN" dirty="0">
                <a:solidFill>
                  <a:srgbClr val="4B4B4B"/>
                </a:solidFill>
                <a:latin typeface="Verdana" pitchFamily="34" charset="0"/>
              </a:rPr>
              <a:t>XEN</a:t>
            </a:r>
            <a:r>
              <a:rPr lang="zh-CN" altLang="en-US" dirty="0">
                <a:solidFill>
                  <a:srgbClr val="4B4B4B"/>
                </a:solidFill>
                <a:latin typeface="Verdana" pitchFamily="34" charset="0"/>
              </a:rPr>
              <a:t>只支持虚拟化</a:t>
            </a:r>
            <a:r>
              <a:rPr lang="en-US" altLang="zh-CN" dirty="0">
                <a:solidFill>
                  <a:srgbClr val="4B4B4B"/>
                </a:solidFill>
                <a:latin typeface="Verdana" pitchFamily="34" charset="0"/>
              </a:rPr>
              <a:t>Linux</a:t>
            </a:r>
            <a:r>
              <a:rPr lang="zh-CN" altLang="en-US" dirty="0">
                <a:solidFill>
                  <a:srgbClr val="4B4B4B"/>
                </a:solidFill>
                <a:latin typeface="Verdana" pitchFamily="34" charset="0"/>
              </a:rPr>
              <a:t>，无法虚拟化</a:t>
            </a:r>
            <a:r>
              <a:rPr lang="en-US" altLang="zh-CN" dirty="0">
                <a:solidFill>
                  <a:srgbClr val="4B4B4B"/>
                </a:solidFill>
                <a:latin typeface="Verdana" pitchFamily="34" charset="0"/>
              </a:rPr>
              <a:t>windows</a:t>
            </a:r>
            <a:r>
              <a:rPr lang="zh-CN" altLang="en-US" dirty="0">
                <a:solidFill>
                  <a:srgbClr val="4B4B4B"/>
                </a:solidFill>
                <a:latin typeface="Verdana" pitchFamily="34" charset="0"/>
              </a:rPr>
              <a:t>原因，微软不改代码啊。</a:t>
            </a:r>
            <a:endParaRPr lang="zh-CN" altLang="en-US" b="0" i="0" dirty="0">
              <a:solidFill>
                <a:srgbClr val="4B4B4B"/>
              </a:solidFill>
              <a:effectLst/>
              <a:latin typeface="Verdana"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itchFamily="34" charset="0"/>
              </a:rPr>
              <a:t>2005</a:t>
            </a:r>
            <a:r>
              <a:rPr lang="zh-CN" altLang="en-US" dirty="0">
                <a:solidFill>
                  <a:srgbClr val="4B4B4B"/>
                </a:solidFill>
                <a:latin typeface="Verdana" pitchFamily="34" charset="0"/>
              </a:rPr>
              <a:t>年后，</a:t>
            </a:r>
            <a:r>
              <a:rPr lang="en-US" dirty="0">
                <a:solidFill>
                  <a:srgbClr val="4B4B4B"/>
                </a:solidFill>
                <a:latin typeface="Verdana" pitchFamily="34" charset="0"/>
              </a:rPr>
              <a:t>CPU</a:t>
            </a:r>
            <a:r>
              <a:rPr lang="zh-CN" altLang="en-US" dirty="0">
                <a:solidFill>
                  <a:srgbClr val="4B4B4B"/>
                </a:solidFill>
                <a:latin typeface="Verdana" pitchFamily="34" charset="0"/>
              </a:rPr>
              <a:t>厂商</a:t>
            </a:r>
            <a:r>
              <a:rPr lang="en-US" dirty="0">
                <a:solidFill>
                  <a:srgbClr val="4B4B4B"/>
                </a:solidFill>
                <a:latin typeface="Verdana" pitchFamily="34" charset="0"/>
              </a:rPr>
              <a:t>Intel </a:t>
            </a:r>
            <a:r>
              <a:rPr lang="zh-CN" altLang="en-US" dirty="0">
                <a:solidFill>
                  <a:srgbClr val="4B4B4B"/>
                </a:solidFill>
                <a:latin typeface="Verdana" pitchFamily="34" charset="0"/>
              </a:rPr>
              <a:t>和 </a:t>
            </a:r>
            <a:r>
              <a:rPr lang="en-US" dirty="0">
                <a:solidFill>
                  <a:srgbClr val="4B4B4B"/>
                </a:solidFill>
                <a:latin typeface="Verdana" pitchFamily="34" charset="0"/>
              </a:rPr>
              <a:t>AMD </a:t>
            </a:r>
            <a:r>
              <a:rPr lang="zh-CN" altLang="en-US" dirty="0">
                <a:solidFill>
                  <a:srgbClr val="4B4B4B"/>
                </a:solidFill>
                <a:latin typeface="Verdana" pitchFamily="34" charset="0"/>
              </a:rPr>
              <a:t>开始支持虚拟化了。 </a:t>
            </a:r>
            <a:r>
              <a:rPr lang="en-US" dirty="0">
                <a:solidFill>
                  <a:srgbClr val="4B4B4B"/>
                </a:solidFill>
                <a:latin typeface="Verdana" pitchFamily="34" charset="0"/>
              </a:rPr>
              <a:t>Intel </a:t>
            </a:r>
            <a:r>
              <a:rPr lang="zh-CN" altLang="en-US" dirty="0">
                <a:solidFill>
                  <a:srgbClr val="4B4B4B"/>
                </a:solidFill>
                <a:latin typeface="Verdana" pitchFamily="34" charset="0"/>
              </a:rPr>
              <a:t>引入了 </a:t>
            </a:r>
            <a:r>
              <a:rPr lang="en-US" dirty="0">
                <a:solidFill>
                  <a:srgbClr val="4B4B4B"/>
                </a:solidFill>
                <a:latin typeface="Verdana" pitchFamily="34" charset="0"/>
              </a:rPr>
              <a:t>Intel-VT （Virtualization Technology）</a:t>
            </a:r>
            <a:r>
              <a:rPr lang="zh-CN" altLang="en-US" dirty="0">
                <a:solidFill>
                  <a:srgbClr val="4B4B4B"/>
                </a:solidFill>
                <a:latin typeface="Verdana" pitchFamily="34" charset="0"/>
              </a:rPr>
              <a:t>技术。 这种 </a:t>
            </a:r>
            <a:r>
              <a:rPr lang="en-US" dirty="0">
                <a:solidFill>
                  <a:srgbClr val="4B4B4B"/>
                </a:solidFill>
                <a:latin typeface="Verdana" pitchFamily="34" charset="0"/>
              </a:rPr>
              <a:t>CPU，</a:t>
            </a:r>
            <a:r>
              <a:rPr lang="zh-CN" altLang="en-US" dirty="0">
                <a:solidFill>
                  <a:srgbClr val="4B4B4B"/>
                </a:solidFill>
                <a:latin typeface="Verdana" pitchFamily="34" charset="0"/>
              </a:rPr>
              <a:t>有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和 </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两种模式，两种模式都支持</a:t>
            </a:r>
            <a:r>
              <a:rPr lang="en-US" dirty="0">
                <a:solidFill>
                  <a:srgbClr val="4B4B4B"/>
                </a:solidFill>
                <a:latin typeface="Verdana" pitchFamily="34" charset="0"/>
              </a:rPr>
              <a:t>Ring 0 ~ Ring 3 </a:t>
            </a:r>
            <a:r>
              <a:rPr lang="zh-CN" altLang="en-US" dirty="0">
                <a:solidFill>
                  <a:srgbClr val="4B4B4B"/>
                </a:solidFill>
                <a:latin typeface="Verdana" pitchFamily="34" charset="0"/>
              </a:rPr>
              <a:t>共 </a:t>
            </a:r>
            <a:r>
              <a:rPr lang="en-US" altLang="zh-CN" dirty="0">
                <a:solidFill>
                  <a:srgbClr val="4B4B4B"/>
                </a:solidFill>
                <a:latin typeface="Verdana" pitchFamily="34" charset="0"/>
              </a:rPr>
              <a:t>4 </a:t>
            </a:r>
            <a:r>
              <a:rPr lang="zh-CN" altLang="en-US" dirty="0">
                <a:solidFill>
                  <a:srgbClr val="4B4B4B"/>
                </a:solidFill>
                <a:latin typeface="Verdana" pitchFamily="34" charset="0"/>
              </a:rPr>
              <a:t>个运行级别。这样，</a:t>
            </a:r>
            <a:r>
              <a:rPr lang="en-US" dirty="0">
                <a:solidFill>
                  <a:srgbClr val="4B4B4B"/>
                </a:solidFill>
                <a:latin typeface="Verdana" pitchFamily="34" charset="0"/>
              </a:rPr>
              <a:t>VMM </a:t>
            </a:r>
            <a:r>
              <a:rPr lang="zh-CN" altLang="en-US" dirty="0">
                <a:solidFill>
                  <a:srgbClr val="4B4B4B"/>
                </a:solidFill>
                <a:latin typeface="Verdana" pitchFamily="34" charset="0"/>
              </a:rPr>
              <a:t>可以运行在 </a:t>
            </a:r>
            <a:r>
              <a:rPr lang="en-US" dirty="0">
                <a:solidFill>
                  <a:srgbClr val="4B4B4B"/>
                </a:solidFill>
                <a:latin typeface="Verdana" pitchFamily="34" charset="0"/>
              </a:rPr>
              <a:t>VMX root operation</a:t>
            </a:r>
            <a:r>
              <a:rPr lang="zh-CN" altLang="en-US" dirty="0">
                <a:solidFill>
                  <a:srgbClr val="4B4B4B"/>
                </a:solidFill>
                <a:latin typeface="Verdana" pitchFamily="34" charset="0"/>
              </a:rPr>
              <a:t>模式下，客户 </a:t>
            </a:r>
            <a:r>
              <a:rPr lang="en-US" dirty="0">
                <a:solidFill>
                  <a:srgbClr val="4B4B4B"/>
                </a:solidFill>
                <a:latin typeface="Verdana" pitchFamily="34" charset="0"/>
              </a:rPr>
              <a:t>OS </a:t>
            </a:r>
            <a:r>
              <a:rPr lang="zh-CN" altLang="en-US" dirty="0">
                <a:solidFill>
                  <a:srgbClr val="4B4B4B"/>
                </a:solidFill>
                <a:latin typeface="Verdana" pitchFamily="34" charset="0"/>
              </a:rPr>
              <a:t>运行在</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itchFamily="34" charset="0"/>
              </a:rPr>
              <a:t>而且两种操作模式可以互相转换。运行在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模式下的 </a:t>
            </a:r>
            <a:r>
              <a:rPr lang="en-US" dirty="0">
                <a:solidFill>
                  <a:srgbClr val="4B4B4B"/>
                </a:solidFill>
                <a:latin typeface="Verdana" pitchFamily="34" charset="0"/>
              </a:rPr>
              <a:t>VMM </a:t>
            </a:r>
            <a:r>
              <a:rPr lang="zh-CN" altLang="en-US" dirty="0">
                <a:solidFill>
                  <a:srgbClr val="4B4B4B"/>
                </a:solidFill>
                <a:latin typeface="Verdana" pitchFamily="34" charset="0"/>
              </a:rPr>
              <a:t>通过显式调用 </a:t>
            </a:r>
            <a:r>
              <a:rPr lang="en-US" dirty="0">
                <a:solidFill>
                  <a:srgbClr val="4B4B4B"/>
                </a:solidFill>
                <a:latin typeface="Verdana" pitchFamily="34" charset="0"/>
              </a:rPr>
              <a:t>VMLAUNCH </a:t>
            </a:r>
            <a:r>
              <a:rPr lang="zh-CN" altLang="en-US" dirty="0">
                <a:solidFill>
                  <a:srgbClr val="4B4B4B"/>
                </a:solidFill>
                <a:latin typeface="Verdana" pitchFamily="34" charset="0"/>
              </a:rPr>
              <a:t>或 </a:t>
            </a:r>
            <a:r>
              <a:rPr lang="en-US" dirty="0">
                <a:solidFill>
                  <a:srgbClr val="4B4B4B"/>
                </a:solidFill>
                <a:latin typeface="Verdana" pitchFamily="34" charset="0"/>
              </a:rPr>
              <a:t>VMRESUME </a:t>
            </a:r>
            <a:r>
              <a:rPr lang="zh-CN" altLang="en-US" dirty="0">
                <a:solidFill>
                  <a:srgbClr val="4B4B4B"/>
                </a:solidFill>
                <a:latin typeface="Verdana" pitchFamily="34" charset="0"/>
              </a:rPr>
              <a:t>指令切换到 </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模式，硬件自动加载 </a:t>
            </a:r>
            <a:r>
              <a:rPr lang="en-US" dirty="0">
                <a:solidFill>
                  <a:srgbClr val="4B4B4B"/>
                </a:solidFill>
                <a:latin typeface="Verdana" pitchFamily="34" charset="0"/>
              </a:rPr>
              <a:t>Guest OS </a:t>
            </a:r>
            <a:r>
              <a:rPr lang="zh-CN" altLang="en-US" dirty="0">
                <a:solidFill>
                  <a:srgbClr val="4B4B4B"/>
                </a:solidFill>
                <a:latin typeface="Verdana" pitchFamily="34" charset="0"/>
              </a:rPr>
              <a:t>的上下文，于是 </a:t>
            </a:r>
            <a:r>
              <a:rPr lang="en-US" dirty="0">
                <a:solidFill>
                  <a:srgbClr val="4B4B4B"/>
                </a:solidFill>
                <a:latin typeface="Verdana" pitchFamily="34" charset="0"/>
              </a:rPr>
              <a:t>Guest OS </a:t>
            </a:r>
            <a:r>
              <a:rPr lang="zh-CN" altLang="en-US" dirty="0">
                <a:solidFill>
                  <a:srgbClr val="4B4B4B"/>
                </a:solidFill>
                <a:latin typeface="Verdana" pitchFamily="34" charset="0"/>
              </a:rPr>
              <a:t>获得运行，这种转换称为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entry。Guest</a:t>
            </a:r>
            <a:r>
              <a:rPr lang="en-US" dirty="0">
                <a:solidFill>
                  <a:srgbClr val="4B4B4B"/>
                </a:solidFill>
                <a:latin typeface="Verdana" pitchFamily="34" charset="0"/>
              </a:rPr>
              <a:t> OS </a:t>
            </a:r>
            <a:r>
              <a:rPr lang="zh-CN" altLang="en-US" dirty="0">
                <a:solidFill>
                  <a:srgbClr val="4B4B4B"/>
                </a:solidFill>
                <a:latin typeface="Verdana" pitchFamily="34" charset="0"/>
              </a:rPr>
              <a:t>运行过程中遇到需要 </a:t>
            </a:r>
            <a:r>
              <a:rPr lang="en-US" dirty="0">
                <a:solidFill>
                  <a:srgbClr val="4B4B4B"/>
                </a:solidFill>
                <a:latin typeface="Verdana" pitchFamily="34" charset="0"/>
              </a:rPr>
              <a:t>VMM </a:t>
            </a:r>
            <a:r>
              <a:rPr lang="zh-CN" altLang="en-US" dirty="0">
                <a:solidFill>
                  <a:srgbClr val="4B4B4B"/>
                </a:solidFill>
                <a:latin typeface="Verdana" pitchFamily="34" charset="0"/>
              </a:rPr>
              <a:t>处理的事件，例如外部中断或缺页异常，或者主动调用 </a:t>
            </a:r>
            <a:r>
              <a:rPr lang="en-US" dirty="0">
                <a:solidFill>
                  <a:srgbClr val="4B4B4B"/>
                </a:solidFill>
                <a:latin typeface="Verdana" pitchFamily="34" charset="0"/>
              </a:rPr>
              <a:t>VMCALL </a:t>
            </a:r>
            <a:r>
              <a:rPr lang="zh-CN" altLang="en-US" dirty="0">
                <a:solidFill>
                  <a:srgbClr val="4B4B4B"/>
                </a:solidFill>
                <a:latin typeface="Verdana" pitchFamily="34" charset="0"/>
              </a:rPr>
              <a:t>指令调用 </a:t>
            </a:r>
            <a:r>
              <a:rPr lang="en-US" dirty="0">
                <a:solidFill>
                  <a:srgbClr val="4B4B4B"/>
                </a:solidFill>
                <a:latin typeface="Verdana" pitchFamily="34" charset="0"/>
              </a:rPr>
              <a:t>VMM </a:t>
            </a:r>
            <a:r>
              <a:rPr lang="zh-CN" altLang="en-US" dirty="0">
                <a:solidFill>
                  <a:srgbClr val="4B4B4B"/>
                </a:solidFill>
                <a:latin typeface="Verdana" pitchFamily="34" charset="0"/>
              </a:rPr>
              <a:t>的服务的时候（与系统调用类似），硬件自动挂起 </a:t>
            </a:r>
            <a:r>
              <a:rPr lang="en-US" dirty="0">
                <a:solidFill>
                  <a:srgbClr val="4B4B4B"/>
                </a:solidFill>
                <a:latin typeface="Verdana" pitchFamily="34" charset="0"/>
              </a:rPr>
              <a:t>Guest OS，</a:t>
            </a:r>
            <a:r>
              <a:rPr lang="zh-CN" altLang="en-US" dirty="0">
                <a:solidFill>
                  <a:srgbClr val="4B4B4B"/>
                </a:solidFill>
                <a:latin typeface="Verdana" pitchFamily="34" charset="0"/>
              </a:rPr>
              <a:t>切换到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模式，恢复 </a:t>
            </a:r>
            <a:r>
              <a:rPr lang="en-US" dirty="0">
                <a:solidFill>
                  <a:srgbClr val="4B4B4B"/>
                </a:solidFill>
                <a:latin typeface="Verdana" pitchFamily="34" charset="0"/>
              </a:rPr>
              <a:t>VMM </a:t>
            </a:r>
            <a:r>
              <a:rPr lang="zh-CN" altLang="en-US" dirty="0">
                <a:solidFill>
                  <a:srgbClr val="4B4B4B"/>
                </a:solidFill>
                <a:latin typeface="Verdana" pitchFamily="34" charset="0"/>
              </a:rPr>
              <a:t>的运行，这种转换称为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exit。VMX</a:t>
            </a:r>
            <a:r>
              <a:rPr lang="en-US" dirty="0">
                <a:solidFill>
                  <a:srgbClr val="4B4B4B"/>
                </a:solidFill>
                <a:latin typeface="Verdana" pitchFamily="34" charset="0"/>
              </a:rPr>
              <a:t> root operation </a:t>
            </a:r>
            <a:r>
              <a:rPr lang="zh-CN" altLang="en-US" dirty="0">
                <a:solidFill>
                  <a:srgbClr val="4B4B4B"/>
                </a:solidFill>
                <a:latin typeface="Verdana" pitchFamily="34" charset="0"/>
              </a:rPr>
              <a:t>模式下软件的行为与在没有 </a:t>
            </a:r>
            <a:r>
              <a:rPr lang="en-US" dirty="0">
                <a:solidFill>
                  <a:srgbClr val="4B4B4B"/>
                </a:solidFill>
                <a:latin typeface="Verdana" pitchFamily="34" charset="0"/>
              </a:rPr>
              <a:t>VT-x </a:t>
            </a:r>
            <a:r>
              <a:rPr lang="zh-CN" altLang="en-US" dirty="0">
                <a:solidFill>
                  <a:srgbClr val="4B4B4B"/>
                </a:solidFill>
                <a:latin typeface="Verdana" pitchFamily="34" charset="0"/>
              </a:rPr>
              <a:t>技术的处理器上的行为基本一致；而</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模式则有很大不同，最主要的区别是此时运行某些指令或遇到某些事件时，发生 </a:t>
            </a:r>
            <a:r>
              <a:rPr lang="en-US" dirty="0">
                <a:solidFill>
                  <a:srgbClr val="4B4B4B"/>
                </a:solidFill>
                <a:latin typeface="Verdana" pitchFamily="34" charset="0"/>
              </a:rPr>
              <a:t>VM exit。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itchFamily="34" charset="0"/>
                        </a:rPr>
                        <a:t> </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利用二进制翻译的全虚拟化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硬件辅助虚拟化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操作系统协助</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半虚拟化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itchFamily="34" charset="0"/>
                        </a:rPr>
                        <a:t>实现技术</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BT</a:t>
                      </a:r>
                      <a:r>
                        <a:rPr lang="zh-CN" altLang="en-US" sz="1200" dirty="0">
                          <a:solidFill>
                            <a:srgbClr val="454545"/>
                          </a:solidFill>
                          <a:effectLst/>
                          <a:latin typeface="Verdana" pitchFamily="34" charset="0"/>
                        </a:rPr>
                        <a:t>和直接执行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遇到特权指令转到</a:t>
                      </a:r>
                      <a:r>
                        <a:rPr lang="en-US" altLang="zh-CN" sz="1200">
                          <a:solidFill>
                            <a:srgbClr val="454545"/>
                          </a:solidFill>
                          <a:effectLst/>
                          <a:latin typeface="Verdana" pitchFamily="34" charset="0"/>
                        </a:rPr>
                        <a:t>root</a:t>
                      </a:r>
                      <a:r>
                        <a:rPr lang="zh-CN" altLang="en-US" sz="1200">
                          <a:solidFill>
                            <a:srgbClr val="454545"/>
                          </a:solidFill>
                          <a:effectLst/>
                          <a:latin typeface="Verdana" pitchFamily="34" charset="0"/>
                        </a:rPr>
                        <a:t>模式执行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Hypercall</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客户操作系统修改</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兼容性</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客户操作系统需要修改来支持</a:t>
                      </a:r>
                      <a:r>
                        <a:rPr lang="en-US" altLang="zh-CN" sz="1200">
                          <a:solidFill>
                            <a:srgbClr val="454545"/>
                          </a:solidFill>
                          <a:effectLst/>
                          <a:latin typeface="Verdana" pitchFamily="34" charset="0"/>
                        </a:rPr>
                        <a:t>hypercall</a:t>
                      </a:r>
                      <a:r>
                        <a:rPr lang="zh-CN" altLang="en-US" sz="1200">
                          <a:solidFill>
                            <a:srgbClr val="454545"/>
                          </a:solidFill>
                          <a:effectLst/>
                          <a:latin typeface="Verdana" pitchFamily="34" charset="0"/>
                        </a:rPr>
                        <a:t>，因此它不能运行在物理硬件本身或其他的</a:t>
                      </a:r>
                      <a:r>
                        <a:rPr lang="en-US" altLang="zh-CN" sz="1200">
                          <a:solidFill>
                            <a:srgbClr val="454545"/>
                          </a:solidFill>
                          <a:effectLst/>
                          <a:latin typeface="Verdana" pitchFamily="34" charset="0"/>
                        </a:rPr>
                        <a:t>hypervisor</a:t>
                      </a:r>
                      <a:r>
                        <a:rPr lang="zh-CN" altLang="en-US" sz="1200">
                          <a:solidFill>
                            <a:srgbClr val="454545"/>
                          </a:solidFill>
                          <a:effectLst/>
                          <a:latin typeface="Verdana" pitchFamily="34" charset="0"/>
                        </a:rPr>
                        <a:t>上，兼容性差，不支持</a:t>
                      </a:r>
                      <a:r>
                        <a:rPr lang="en-US" altLang="zh-CN" sz="1200">
                          <a:solidFill>
                            <a:srgbClr val="454545"/>
                          </a:solidFill>
                          <a:effectLst/>
                          <a:latin typeface="Verdana" pitchFamily="34" charset="0"/>
                        </a:rPr>
                        <a:t>Windows</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性能</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差</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全虚拟化下，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需要在两种模式之间切换，带来性能开销；但是，其性能在逐渐逼近半虚拟化。</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好。半虚拟化下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性能开销几乎为</a:t>
                      </a:r>
                      <a:r>
                        <a:rPr lang="en-US" altLang="zh-CN" sz="1200" dirty="0">
                          <a:solidFill>
                            <a:srgbClr val="454545"/>
                          </a:solidFill>
                          <a:effectLst/>
                          <a:latin typeface="Verdana" pitchFamily="34" charset="0"/>
                        </a:rPr>
                        <a:t>0</a:t>
                      </a:r>
                      <a:r>
                        <a:rPr lang="zh-CN" altLang="en-US" sz="1200" dirty="0">
                          <a:solidFill>
                            <a:srgbClr val="454545"/>
                          </a:solidFill>
                          <a:effectLst/>
                          <a:latin typeface="Verdana" pitchFamily="34" charset="0"/>
                        </a:rPr>
                        <a:t>，虚机的性能接近于物理机。</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应用厂商</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Workstation/QEMU/Virtual PC</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ESXi/Microsoft Hyper-V/Xen 3.0/KVM</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Xen</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itchFamily="34" charset="0"/>
              </a:rPr>
              <a:t>从系统架构来看，目前的商用服务器大体可以分为三类：</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多处理器结构 </a:t>
            </a:r>
            <a:r>
              <a:rPr lang="en-US" altLang="zh-CN" dirty="0">
                <a:solidFill>
                  <a:srgbClr val="4B4B4B"/>
                </a:solidFill>
                <a:latin typeface="Verdana" pitchFamily="34" charset="0"/>
              </a:rPr>
              <a:t>(SMP </a:t>
            </a:r>
            <a:r>
              <a:rPr lang="zh-CN" altLang="en-US" dirty="0">
                <a:solidFill>
                  <a:srgbClr val="4B4B4B"/>
                </a:solidFill>
                <a:latin typeface="Verdana" pitchFamily="34" charset="0"/>
              </a:rPr>
              <a:t>： </a:t>
            </a:r>
            <a:r>
              <a:rPr lang="en-US" altLang="zh-CN" dirty="0">
                <a:solidFill>
                  <a:srgbClr val="4B4B4B"/>
                </a:solidFill>
                <a:latin typeface="Verdana" pitchFamily="34" charset="0"/>
              </a:rPr>
              <a:t>Symmetric Multi-Processor)</a:t>
            </a:r>
            <a:r>
              <a:rPr lang="zh-CN" altLang="en-US" dirty="0">
                <a:solidFill>
                  <a:srgbClr val="4B4B4B"/>
                </a:solidFill>
                <a:latin typeface="Verdana" pitchFamily="34" charset="0"/>
              </a:rPr>
              <a:t>：所有的</a:t>
            </a:r>
            <a:r>
              <a:rPr lang="en-US" altLang="zh-CN" dirty="0">
                <a:solidFill>
                  <a:srgbClr val="4B4B4B"/>
                </a:solidFill>
                <a:latin typeface="Verdana" pitchFamily="34" charset="0"/>
              </a:rPr>
              <a:t>CPU</a:t>
            </a:r>
            <a:r>
              <a:rPr lang="zh-CN" altLang="en-US" dirty="0">
                <a:solidFill>
                  <a:srgbClr val="4B4B4B"/>
                </a:solidFill>
                <a:latin typeface="Verdana" pitchFamily="34" charset="0"/>
              </a:rPr>
              <a:t>共享全部资源，如总线，内存和</a:t>
            </a:r>
            <a:r>
              <a:rPr lang="en-US" altLang="zh-CN" dirty="0">
                <a:solidFill>
                  <a:srgbClr val="4B4B4B"/>
                </a:solidFill>
                <a:latin typeface="Verdana" pitchFamily="34" charset="0"/>
              </a:rPr>
              <a:t>I/O</a:t>
            </a:r>
            <a:r>
              <a:rPr lang="zh-CN" altLang="en-US" dirty="0">
                <a:solidFill>
                  <a:srgbClr val="4B4B4B"/>
                </a:solidFill>
                <a:latin typeface="Verdana" pitchFamily="34" charset="0"/>
              </a:rPr>
              <a:t>系统等，操作系统或管理数据库的复本只有一个，这种系统有一个最大的特点就是共享所有资源。多个</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之间没有区别，平等地访问内存、外设、一个操作系统。</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服务器的主要问题，那就是它的扩展能力非常有限。实验证明，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CPU </a:t>
            </a:r>
            <a:r>
              <a:rPr lang="zh-CN" altLang="en-US" dirty="0">
                <a:solidFill>
                  <a:srgbClr val="4B4B4B"/>
                </a:solidFill>
                <a:latin typeface="Verdana" pitchFamily="34" charset="0"/>
              </a:rPr>
              <a:t>利用率最好的情况是 </a:t>
            </a:r>
            <a:r>
              <a:rPr lang="en-US" altLang="zh-CN" dirty="0">
                <a:solidFill>
                  <a:srgbClr val="4B4B4B"/>
                </a:solidFill>
                <a:latin typeface="Verdana" pitchFamily="34" charset="0"/>
              </a:rPr>
              <a:t>2 </a:t>
            </a:r>
            <a:r>
              <a:rPr lang="zh-CN" altLang="en-US" dirty="0">
                <a:solidFill>
                  <a:srgbClr val="4B4B4B"/>
                </a:solidFill>
                <a:latin typeface="Verdana" pitchFamily="34" charset="0"/>
              </a:rPr>
              <a:t>至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海量并行处理结构 </a:t>
            </a:r>
            <a:r>
              <a:rPr lang="en-US" altLang="zh-CN" dirty="0">
                <a:solidFill>
                  <a:srgbClr val="4B4B4B"/>
                </a:solidFill>
                <a:latin typeface="Verdana" pitchFamily="34" charset="0"/>
              </a:rPr>
              <a:t>(MPP </a:t>
            </a:r>
            <a:r>
              <a:rPr lang="zh-CN" altLang="en-US" dirty="0">
                <a:solidFill>
                  <a:srgbClr val="4B4B4B"/>
                </a:solidFill>
                <a:latin typeface="Verdana" pitchFamily="34" charset="0"/>
              </a:rPr>
              <a:t>： </a:t>
            </a:r>
            <a:r>
              <a:rPr lang="en-US" altLang="zh-CN" dirty="0">
                <a:solidFill>
                  <a:srgbClr val="4B4B4B"/>
                </a:solidFill>
                <a:latin typeface="Verdana" pitchFamily="34" charset="0"/>
              </a:rPr>
              <a:t>Massive Parallel Processing) </a:t>
            </a:r>
            <a:r>
              <a:rPr lang="zh-CN" altLang="en-US" dirty="0">
                <a:solidFill>
                  <a:srgbClr val="4B4B4B"/>
                </a:solidFill>
                <a:latin typeface="Verdana" pitchFamily="34" charset="0"/>
              </a:rPr>
              <a:t>：</a:t>
            </a:r>
            <a:r>
              <a:rPr lang="en-US" altLang="zh-CN" dirty="0">
                <a:solidFill>
                  <a:srgbClr val="4B4B4B"/>
                </a:solidFill>
                <a:latin typeface="Verdana" pitchFamily="34" charset="0"/>
              </a:rPr>
              <a:t>NUMA </a:t>
            </a:r>
            <a:r>
              <a:rPr lang="zh-CN" altLang="en-US" dirty="0">
                <a:solidFill>
                  <a:srgbClr val="4B4B4B"/>
                </a:solidFill>
                <a:latin typeface="Verdana" pitchFamily="34" charset="0"/>
              </a:rPr>
              <a:t>服务器的基本特征是具有多个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模块，每个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模块由多个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如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 </a:t>
            </a:r>
            <a:r>
              <a:rPr lang="zh-CN" altLang="en-US" dirty="0">
                <a:solidFill>
                  <a:srgbClr val="4B4B4B"/>
                </a:solidFill>
                <a:latin typeface="Verdana" pitchFamily="34" charset="0"/>
              </a:rPr>
              <a:t>组成，并且具有独立的本地内存、 </a:t>
            </a:r>
            <a:r>
              <a:rPr lang="en-US" altLang="zh-CN" dirty="0">
                <a:solidFill>
                  <a:srgbClr val="4B4B4B"/>
                </a:solidFill>
                <a:latin typeface="Verdana" pitchFamily="34" charset="0"/>
              </a:rPr>
              <a:t>I/O </a:t>
            </a:r>
            <a:r>
              <a:rPr lang="zh-CN" altLang="en-US" dirty="0">
                <a:solidFill>
                  <a:srgbClr val="4B4B4B"/>
                </a:solidFill>
                <a:latin typeface="Verdana" pitchFamily="34" charset="0"/>
              </a:rPr>
              <a:t>槽口等。在一个物理服务器内可以支持上百个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。但 </a:t>
            </a:r>
            <a:r>
              <a:rPr lang="en-US" altLang="zh-CN" dirty="0">
                <a:solidFill>
                  <a:srgbClr val="4B4B4B"/>
                </a:solidFill>
                <a:latin typeface="Verdana" pitchFamily="34" charset="0"/>
              </a:rPr>
              <a:t>NUMA </a:t>
            </a:r>
            <a:r>
              <a:rPr lang="zh-CN" altLang="en-US" dirty="0">
                <a:solidFill>
                  <a:srgbClr val="4B4B4B"/>
                </a:solidFill>
                <a:latin typeface="Verdana" pitchFamily="34" charset="0"/>
              </a:rPr>
              <a:t>技术同样有一定缺陷，由于访问远地内存的延时远远超过本地内存，因此当 </a:t>
            </a:r>
            <a:r>
              <a:rPr lang="en-US" altLang="zh-CN" dirty="0">
                <a:solidFill>
                  <a:srgbClr val="4B4B4B"/>
                </a:solidFill>
                <a:latin typeface="Verdana" pitchFamily="34" charset="0"/>
              </a:rPr>
              <a:t>CPU </a:t>
            </a:r>
            <a:r>
              <a:rPr lang="zh-CN" altLang="en-US" dirty="0">
                <a:solidFill>
                  <a:srgbClr val="4B4B4B"/>
                </a:solidFill>
                <a:latin typeface="Verdana" pitchFamily="34" charset="0"/>
              </a:rPr>
              <a:t>数量增加时，系统性能无法线性增加。</a:t>
            </a:r>
            <a:endParaRPr lang="zh-CN" altLang="en-US" dirty="0">
              <a:solidFill>
                <a:srgbClr val="4B4B4B"/>
              </a:solidFill>
              <a:latin typeface="Verdana" pitchFamily="34" charset="0"/>
            </a:endParaRPr>
          </a:p>
          <a:p>
            <a:pPr>
              <a:buFont typeface="Arial" charset="0"/>
              <a:buChar char="•"/>
            </a:pPr>
            <a:r>
              <a:rPr lang="en-US" altLang="zh-CN" dirty="0">
                <a:solidFill>
                  <a:srgbClr val="4B4B4B"/>
                </a:solidFill>
                <a:latin typeface="Verdana" pitchFamily="34" charset="0"/>
              </a:rPr>
              <a:t>MPP </a:t>
            </a:r>
            <a:r>
              <a:rPr lang="zh-CN" altLang="en-US" dirty="0">
                <a:solidFill>
                  <a:srgbClr val="4B4B4B"/>
                </a:solidFill>
                <a:latin typeface="Verdana"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模式，也可以配置为非</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模式。单个的节点相互连接起来就形成了一个总系统。</a:t>
            </a:r>
            <a:r>
              <a:rPr lang="en-US" altLang="zh-CN" dirty="0">
                <a:solidFill>
                  <a:srgbClr val="4B4B4B"/>
                </a:solidFill>
                <a:latin typeface="Verdana" pitchFamily="34" charset="0"/>
              </a:rPr>
              <a:t>MPP</a:t>
            </a:r>
            <a:r>
              <a:rPr lang="zh-CN" altLang="en-US" dirty="0">
                <a:solidFill>
                  <a:srgbClr val="4B4B4B"/>
                </a:solidFill>
                <a:latin typeface="Verdana" pitchFamily="34" charset="0"/>
              </a:rPr>
              <a:t>可以近似理解成一个</a:t>
            </a:r>
            <a:r>
              <a:rPr lang="en-US" altLang="zh-CN" dirty="0">
                <a:solidFill>
                  <a:srgbClr val="4B4B4B"/>
                </a:solidFill>
                <a:latin typeface="Verdana" pitchFamily="34" charset="0"/>
              </a:rPr>
              <a:t>SMP</a:t>
            </a:r>
            <a:r>
              <a:rPr lang="zh-CN" altLang="en-US" dirty="0">
                <a:solidFill>
                  <a:srgbClr val="4B4B4B"/>
                </a:solidFill>
                <a:latin typeface="Verdana" pitchFamily="34" charset="0"/>
              </a:rPr>
              <a:t>的横向扩展集群，</a:t>
            </a:r>
            <a:r>
              <a:rPr lang="en-US" altLang="zh-CN" dirty="0">
                <a:solidFill>
                  <a:srgbClr val="4B4B4B"/>
                </a:solidFill>
                <a:latin typeface="Verdana" pitchFamily="34" charset="0"/>
              </a:rPr>
              <a:t>MPP</a:t>
            </a:r>
            <a:r>
              <a:rPr lang="zh-CN" altLang="en-US" dirty="0">
                <a:solidFill>
                  <a:srgbClr val="4B4B4B"/>
                </a:solidFill>
                <a:latin typeface="Verdana" pitchFamily="34" charset="0"/>
              </a:rPr>
              <a:t>一般要依靠软件实现。</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非一致存储访问结构 </a:t>
            </a:r>
            <a:r>
              <a:rPr lang="en-US" altLang="zh-CN" dirty="0">
                <a:solidFill>
                  <a:srgbClr val="4B4B4B"/>
                </a:solidFill>
                <a:latin typeface="Verdana" pitchFamily="34" charset="0"/>
              </a:rPr>
              <a:t>(NUMA </a:t>
            </a:r>
            <a:r>
              <a:rPr lang="zh-CN" altLang="en-US" dirty="0">
                <a:solidFill>
                  <a:srgbClr val="4B4B4B"/>
                </a:solidFill>
                <a:latin typeface="Verdana" pitchFamily="34" charset="0"/>
              </a:rPr>
              <a:t>： </a:t>
            </a:r>
            <a:r>
              <a:rPr lang="en-US" altLang="zh-CN" dirty="0">
                <a:solidFill>
                  <a:srgbClr val="4B4B4B"/>
                </a:solidFill>
                <a:latin typeface="Verdana" pitchFamily="34" charset="0"/>
              </a:rPr>
              <a:t>Non-Uniform Memory Access)</a:t>
            </a:r>
            <a:r>
              <a:rPr lang="zh-CN" altLang="en-US" dirty="0">
                <a:solidFill>
                  <a:srgbClr val="4B4B4B"/>
                </a:solidFill>
                <a:latin typeface="Verdana" pitchFamily="34" charset="0"/>
              </a:rPr>
              <a:t>：它由多个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 </a:t>
            </a:r>
            <a:r>
              <a:rPr lang="zh-CN" altLang="en-US" dirty="0">
                <a:solidFill>
                  <a:srgbClr val="4B4B4B"/>
                </a:solidFill>
                <a:latin typeface="Verdana" pitchFamily="34" charset="0"/>
              </a:rPr>
              <a:t>每个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服务器称节点 </a:t>
            </a:r>
            <a:r>
              <a:rPr lang="en-US" altLang="zh-CN" dirty="0">
                <a:solidFill>
                  <a:srgbClr val="4B4B4B"/>
                </a:solidFill>
                <a:latin typeface="Verdana" pitchFamily="34" charset="0"/>
              </a:rPr>
              <a:t>) </a:t>
            </a:r>
            <a:r>
              <a:rPr lang="zh-CN" altLang="en-US" dirty="0">
                <a:solidFill>
                  <a:srgbClr val="4B4B4B"/>
                </a:solidFill>
                <a:latin typeface="Verdana" pitchFamily="34" charset="0"/>
              </a:rPr>
              <a:t>通过节点互联网络连接而成，每个节点只访问自己的本地资源 </a:t>
            </a:r>
            <a:r>
              <a:rPr lang="en-US" altLang="zh-CN" dirty="0">
                <a:solidFill>
                  <a:srgbClr val="4B4B4B"/>
                </a:solidFill>
                <a:latin typeface="Verdana" pitchFamily="34" charset="0"/>
              </a:rPr>
              <a:t>( </a:t>
            </a:r>
            <a:r>
              <a:rPr lang="zh-CN" altLang="en-US" dirty="0">
                <a:solidFill>
                  <a:srgbClr val="4B4B4B"/>
                </a:solidFill>
                <a:latin typeface="Verdana" pitchFamily="34" charset="0"/>
              </a:rPr>
              <a:t>内存、存储等 </a:t>
            </a:r>
            <a:r>
              <a:rPr lang="en-US" altLang="zh-CN" dirty="0">
                <a:solidFill>
                  <a:srgbClr val="4B4B4B"/>
                </a:solidFill>
                <a:latin typeface="Verdana" pitchFamily="34" charset="0"/>
              </a:rPr>
              <a:t>) </a:t>
            </a:r>
            <a:r>
              <a:rPr lang="zh-CN" altLang="en-US" dirty="0">
                <a:solidFill>
                  <a:srgbClr val="4B4B4B"/>
                </a:solidFill>
                <a:latin typeface="Verdana" pitchFamily="34" charset="0"/>
              </a:rPr>
              <a:t>，是一种完全无共享 </a:t>
            </a:r>
            <a:r>
              <a:rPr lang="en-US" altLang="zh-CN" dirty="0">
                <a:solidFill>
                  <a:srgbClr val="4B4B4B"/>
                </a:solidFill>
                <a:latin typeface="Verdana" pitchFamily="34" charset="0"/>
              </a:rPr>
              <a:t>(Share Nothing) </a:t>
            </a:r>
            <a:r>
              <a:rPr lang="zh-CN" altLang="en-US" dirty="0">
                <a:solidFill>
                  <a:srgbClr val="4B4B4B"/>
                </a:solidFill>
                <a:latin typeface="Verdana" pitchFamily="34" charset="0"/>
              </a:rPr>
              <a:t>结构。</a:t>
            </a:r>
            <a:endParaRPr lang="zh-CN" altLang="en-US" b="0" i="0" dirty="0">
              <a:solidFill>
                <a:srgbClr val="4B4B4B"/>
              </a:solidFill>
              <a:effectLst/>
              <a:latin typeface="Verdana"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itchFamily="34" charset="0"/>
              </a:rPr>
              <a:t>（1）qemu-kvm </a:t>
            </a:r>
            <a:r>
              <a:rPr lang="zh-CN" altLang="en-US" dirty="0">
                <a:solidFill>
                  <a:srgbClr val="4B4B4B"/>
                </a:solidFill>
                <a:latin typeface="Verdana" pitchFamily="34" charset="0"/>
              </a:rPr>
              <a:t>通过对 </a:t>
            </a:r>
            <a:r>
              <a:rPr lang="en-US" altLang="zh-CN" dirty="0">
                <a:solidFill>
                  <a:srgbClr val="4B4B4B"/>
                </a:solidFill>
                <a:latin typeface="Verdana" pitchFamily="34" charset="0"/>
              </a:rPr>
              <a:t>/</a:t>
            </a:r>
            <a:r>
              <a:rPr lang="en-US" dirty="0">
                <a:solidFill>
                  <a:srgbClr val="4B4B4B"/>
                </a:solidFill>
                <a:latin typeface="Verdana" pitchFamily="34" charset="0"/>
              </a:rPr>
              <a:t>dev/</a:t>
            </a:r>
            <a:r>
              <a:rPr lang="en-US" dirty="0" err="1">
                <a:solidFill>
                  <a:srgbClr val="4B4B4B"/>
                </a:solidFill>
                <a:latin typeface="Verdana" pitchFamily="34" charset="0"/>
              </a:rPr>
              <a:t>kvm</a:t>
            </a:r>
            <a:r>
              <a:rPr lang="en-US" dirty="0">
                <a:solidFill>
                  <a:srgbClr val="4B4B4B"/>
                </a:solidFill>
                <a:latin typeface="Verdana" pitchFamily="34" charset="0"/>
              </a:rPr>
              <a:t> </a:t>
            </a:r>
            <a:r>
              <a:rPr lang="zh-CN" altLang="en-US" dirty="0">
                <a:solidFill>
                  <a:srgbClr val="4B4B4B"/>
                </a:solidFill>
                <a:latin typeface="Verdana" pitchFamily="34" charset="0"/>
              </a:rPr>
              <a:t>的 一系列 </a:t>
            </a:r>
            <a:r>
              <a:rPr lang="en-US" dirty="0">
                <a:solidFill>
                  <a:srgbClr val="4B4B4B"/>
                </a:solidFill>
                <a:latin typeface="Verdana" pitchFamily="34" charset="0"/>
              </a:rPr>
              <a:t>ICOTL </a:t>
            </a:r>
            <a:r>
              <a:rPr lang="zh-CN" altLang="en-US" dirty="0">
                <a:solidFill>
                  <a:srgbClr val="4B4B4B"/>
                </a:solidFill>
                <a:latin typeface="Verdana"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itchFamily="34" charset="0"/>
              </a:rPr>
              <a:t>（</a:t>
            </a:r>
            <a:r>
              <a:rPr lang="en-US" altLang="zh-CN" dirty="0">
                <a:solidFill>
                  <a:srgbClr val="4B4B4B"/>
                </a:solidFill>
                <a:latin typeface="Verdana" pitchFamily="34" charset="0"/>
              </a:rPr>
              <a:t>2</a:t>
            </a:r>
            <a:r>
              <a:rPr lang="zh-CN" altLang="en-US" dirty="0">
                <a:solidFill>
                  <a:srgbClr val="4B4B4B"/>
                </a:solidFill>
                <a:latin typeface="Verdana" pitchFamily="34" charset="0"/>
              </a:rPr>
              <a:t>）一个 </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虚机即一个 </a:t>
            </a:r>
            <a:r>
              <a:rPr lang="en-US" altLang="zh-CN" dirty="0">
                <a:solidFill>
                  <a:srgbClr val="4B4B4B"/>
                </a:solidFill>
                <a:latin typeface="Verdana" pitchFamily="34" charset="0"/>
              </a:rPr>
              <a:t>Linux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进程，与其他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进程一样被</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进程调度器调度。</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虚机包括虚拟内存、虚拟</a:t>
            </a:r>
            <a:r>
              <a:rPr lang="en-US" altLang="zh-CN" dirty="0">
                <a:solidFill>
                  <a:srgbClr val="4B4B4B"/>
                </a:solidFill>
                <a:latin typeface="Verdana" pitchFamily="34" charset="0"/>
              </a:rPr>
              <a:t>CPU</a:t>
            </a:r>
            <a:r>
              <a:rPr lang="zh-CN" altLang="en-US" dirty="0">
                <a:solidFill>
                  <a:srgbClr val="4B4B4B"/>
                </a:solidFill>
                <a:latin typeface="Verdana" pitchFamily="34" charset="0"/>
              </a:rPr>
              <a:t>和虚机 </a:t>
            </a:r>
            <a:r>
              <a:rPr lang="en-US" altLang="zh-CN" dirty="0">
                <a:solidFill>
                  <a:srgbClr val="4B4B4B"/>
                </a:solidFill>
                <a:latin typeface="Verdana" pitchFamily="34" charset="0"/>
              </a:rPr>
              <a:t>I/O</a:t>
            </a:r>
            <a:r>
              <a:rPr lang="zh-CN" altLang="en-US" dirty="0">
                <a:solidFill>
                  <a:srgbClr val="4B4B4B"/>
                </a:solidFill>
                <a:latin typeface="Verdana" pitchFamily="34" charset="0"/>
              </a:rPr>
              <a:t>设备，其中，内存和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的虚拟化由 </a:t>
            </a:r>
            <a:r>
              <a:rPr lang="en-US" altLang="zh-CN" dirty="0">
                <a:solidFill>
                  <a:srgbClr val="4B4B4B"/>
                </a:solidFill>
                <a:latin typeface="Verdana" pitchFamily="34" charset="0"/>
              </a:rPr>
              <a:t>KVM </a:t>
            </a:r>
            <a:r>
              <a:rPr lang="zh-CN" altLang="en-US" dirty="0">
                <a:solidFill>
                  <a:srgbClr val="4B4B4B"/>
                </a:solidFill>
                <a:latin typeface="Verdana" pitchFamily="34" charset="0"/>
              </a:rPr>
              <a:t>内核模块负责实现，</a:t>
            </a:r>
            <a:r>
              <a:rPr lang="en-US" altLang="zh-CN" dirty="0">
                <a:solidFill>
                  <a:srgbClr val="4B4B4B"/>
                </a:solidFill>
                <a:latin typeface="Verdana" pitchFamily="34" charset="0"/>
              </a:rPr>
              <a:t>I/O </a:t>
            </a:r>
            <a:r>
              <a:rPr lang="zh-CN" altLang="en-US" dirty="0">
                <a:solidFill>
                  <a:srgbClr val="4B4B4B"/>
                </a:solidFill>
                <a:latin typeface="Verdana" pitchFamily="34" charset="0"/>
              </a:rPr>
              <a:t>设备的虚拟化由 </a:t>
            </a:r>
            <a:r>
              <a:rPr lang="en-US" altLang="zh-CN" dirty="0">
                <a:solidFill>
                  <a:srgbClr val="4B4B4B"/>
                </a:solidFill>
                <a:latin typeface="Verdana" pitchFamily="34" charset="0"/>
              </a:rPr>
              <a:t>QEMU </a:t>
            </a:r>
            <a:r>
              <a:rPr lang="zh-CN" altLang="en-US" dirty="0">
                <a:solidFill>
                  <a:srgbClr val="4B4B4B"/>
                </a:solidFill>
                <a:latin typeface="Verdana" pitchFamily="34" charset="0"/>
              </a:rPr>
              <a:t>负责实现。</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a:t>
            </a:r>
            <a:r>
              <a:rPr lang="zh-CN" altLang="en-US" dirty="0">
                <a:solidFill>
                  <a:srgbClr val="4B4B4B"/>
                </a:solidFill>
                <a:latin typeface="Verdana" pitchFamily="34" charset="0"/>
              </a:rPr>
              <a:t>户机系统的内存是 </a:t>
            </a:r>
            <a:r>
              <a:rPr lang="en-US" altLang="zh-CN" dirty="0" err="1">
                <a:solidFill>
                  <a:srgbClr val="4B4B4B"/>
                </a:solidFill>
                <a:latin typeface="Verdana" pitchFamily="34" charset="0"/>
              </a:rPr>
              <a:t>qumu-kvm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进程的地址空间的一部分。</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4</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虚机的 </a:t>
            </a:r>
            <a:r>
              <a:rPr lang="en-US" altLang="zh-CN" dirty="0">
                <a:solidFill>
                  <a:srgbClr val="4B4B4B"/>
                </a:solidFill>
                <a:latin typeface="Verdana" pitchFamily="34" charset="0"/>
              </a:rPr>
              <a:t>vCPU </a:t>
            </a:r>
            <a:r>
              <a:rPr lang="zh-CN" altLang="en-US" dirty="0">
                <a:solidFill>
                  <a:srgbClr val="4B4B4B"/>
                </a:solidFill>
                <a:latin typeface="Verdana" pitchFamily="34" charset="0"/>
              </a:rPr>
              <a:t>作为 线程运行在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进程的上下文中。</a:t>
            </a:r>
            <a:endParaRPr lang="zh-CN" altLang="en-US" b="0" i="0" dirty="0">
              <a:solidFill>
                <a:srgbClr val="4B4B4B"/>
              </a:solidFill>
              <a:effectLst/>
              <a:latin typeface="Verdana"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itchFamily="34" charset="0"/>
              </a:rPr>
              <a:t>vCPU</a:t>
            </a:r>
            <a:r>
              <a:rPr lang="zh-CN" altLang="en-US" dirty="0">
                <a:solidFill>
                  <a:srgbClr val="4B4B4B"/>
                </a:solidFill>
                <a:latin typeface="Verdana" pitchFamily="34" charset="0"/>
              </a:rPr>
              <a:t>、</a:t>
            </a:r>
            <a:r>
              <a:rPr lang="en-US" altLang="zh-CN" dirty="0">
                <a:solidFill>
                  <a:srgbClr val="4B4B4B"/>
                </a:solidFill>
                <a:latin typeface="Verdana" pitchFamily="34" charset="0"/>
              </a:rPr>
              <a:t>QEMU </a:t>
            </a:r>
            <a:r>
              <a:rPr lang="zh-CN" altLang="en-US" dirty="0">
                <a:solidFill>
                  <a:srgbClr val="4B4B4B"/>
                </a:solidFill>
                <a:latin typeface="Verdana" pitchFamily="34" charset="0"/>
              </a:rPr>
              <a:t>进程、</a:t>
            </a:r>
            <a:r>
              <a:rPr lang="en-US" altLang="zh-CN" dirty="0" smtClean="0">
                <a:solidFill>
                  <a:srgbClr val="4B4B4B"/>
                </a:solidFill>
                <a:latin typeface="Verdana" pitchFamily="34" charset="0"/>
              </a:rPr>
              <a:t>Linux </a:t>
            </a:r>
            <a:r>
              <a:rPr lang="zh-CN" altLang="en-US" dirty="0">
                <a:solidFill>
                  <a:srgbClr val="4B4B4B"/>
                </a:solidFill>
                <a:latin typeface="Verdana" pitchFamily="34" charset="0"/>
              </a:rPr>
              <a:t>进程调度和物理</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什么是 </a:t>
            </a:r>
            <a:r>
              <a:rPr lang="en-US" b="1" dirty="0" err="1"/>
              <a:t>Matplotlib</a:t>
            </a:r>
            <a:r>
              <a:rPr lang="en-US" b="1" dirty="0" smtClean="0"/>
              <a:t>?</a:t>
            </a:r>
            <a:endParaRPr lang="en-US" dirty="0"/>
          </a:p>
        </p:txBody>
      </p:sp>
      <p:sp>
        <p:nvSpPr>
          <p:cNvPr id="3" name="Content Placeholder 2"/>
          <p:cNvSpPr>
            <a:spLocks noGrp="1"/>
          </p:cNvSpPr>
          <p:nvPr>
            <p:ph idx="1"/>
          </p:nvPr>
        </p:nvSpPr>
        <p:spPr/>
        <p:txBody>
          <a:bodyPr/>
          <a:lstStyle/>
          <a:p>
            <a:r>
              <a:rPr lang="zh-CN" altLang="en-US" dirty="0"/>
              <a:t>﻿</a:t>
            </a:r>
            <a:r>
              <a:rPr lang="en-US" altLang="zh-CN" dirty="0" err="1"/>
              <a:t>Matplotlib</a:t>
            </a:r>
            <a:r>
              <a:rPr lang="en-US" altLang="zh-CN" dirty="0"/>
              <a:t> </a:t>
            </a:r>
            <a:r>
              <a:rPr lang="zh-CN" altLang="en-US" dirty="0"/>
              <a:t>是 </a:t>
            </a:r>
            <a:r>
              <a:rPr lang="en-US" altLang="zh-CN" dirty="0"/>
              <a:t>Python </a:t>
            </a:r>
            <a:r>
              <a:rPr lang="zh-CN" altLang="en-US" dirty="0"/>
              <a:t>的一个绘图库。它包含了大量的工具，你可以使用这些工具创建各种图形，包括简单的散点图，正弦曲线，甚至是三维图形。</a:t>
            </a:r>
            <a:r>
              <a:rPr lang="en-US" altLang="zh-CN" dirty="0"/>
              <a:t>Python </a:t>
            </a:r>
            <a:r>
              <a:rPr lang="zh-CN" altLang="en-US" dirty="0"/>
              <a:t>科学计算社区经常使用它完成数据可视化的工作。</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6463308"/>
          </a:xfrm>
          <a:prstGeom prst="rect">
            <a:avLst/>
          </a:prstGeom>
        </p:spPr>
        <p:txBody>
          <a:bodyPr wrap="square">
            <a:spAutoFit/>
          </a:bodyPr>
          <a:lstStyle/>
          <a:p>
            <a:pPr algn="just"/>
            <a:r>
              <a:rPr lang="zh-CN" altLang="en-US" dirty="0">
                <a:solidFill>
                  <a:srgbClr val="333333"/>
                </a:solidFill>
                <a:latin typeface="Microsoft Yahei" panose="020B0503020204020204" pitchFamily="34" charset="-122"/>
                <a:ea typeface="Microsoft Yahei" panose="020B0503020204020204" pitchFamily="34" charset="-122"/>
              </a:rPr>
              <a:t>桌面虚拟化提供一个集中托管</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桌面用户体验，有两种技术可供用户选择：远程桌面服务</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或虚拟桌面基础结构</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使用</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会话虚拟化允许许多用户登录的相同一个</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服务器操作系统实例和</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桌面体验。</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利用主机虚拟化技术，允许</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桌面操作系统的多个副本实例同时运行在相同的物理服务器上，主机虚拟化使用一个硬件抽象层称为</a:t>
            </a:r>
            <a:r>
              <a:rPr lang="en-US" altLang="zh-CN" dirty="0">
                <a:solidFill>
                  <a:srgbClr val="333333"/>
                </a:solidFill>
                <a:latin typeface="Microsoft Yahei" panose="020B0503020204020204" pitchFamily="34" charset="-122"/>
                <a:ea typeface="Microsoft Yahei" panose="020B0503020204020204" pitchFamily="34" charset="-122"/>
              </a:rPr>
              <a:t>hypervisor</a:t>
            </a:r>
            <a:r>
              <a:rPr lang="zh-CN" altLang="en-US" dirty="0">
                <a:solidFill>
                  <a:srgbClr val="333333"/>
                </a:solidFill>
                <a:latin typeface="Microsoft Yahei" panose="020B0503020204020204" pitchFamily="34" charset="-122"/>
                <a:ea typeface="Microsoft Yahei" panose="020B0503020204020204" pitchFamily="34" charset="-122"/>
              </a:rPr>
              <a:t>。这两种技术允许桌面应用程序执行在一个集中的服务器上，允许最终用户个人电脑被替换为一个不那么贵、低功率、更紧凑的瘦客户端设备。</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优势（相对于</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1</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用户可以重新启动，</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桌面虚拟机或崩溃而不影响其他</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用户在同一台服务器上。</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2</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用户可以在他们的桌面上安装他们自己的软件</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不影响其他用户。</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3</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用户可以提供保证内存和</a:t>
            </a:r>
            <a:r>
              <a:rPr lang="en-US" altLang="zh-CN" dirty="0">
                <a:solidFill>
                  <a:srgbClr val="333333"/>
                </a:solidFill>
                <a:latin typeface="Microsoft Yahei" panose="020B0503020204020204" pitchFamily="34" charset="-122"/>
                <a:ea typeface="Microsoft Yahei" panose="020B0503020204020204" pitchFamily="34" charset="-122"/>
              </a:rPr>
              <a:t>CPU</a:t>
            </a:r>
            <a:r>
              <a:rPr lang="zh-CN" altLang="en-US" dirty="0">
                <a:solidFill>
                  <a:srgbClr val="333333"/>
                </a:solidFill>
                <a:latin typeface="Microsoft Yahei" panose="020B0503020204020204" pitchFamily="34" charset="-122"/>
                <a:ea typeface="Microsoft Yahei" panose="020B0503020204020204" pitchFamily="34" charset="-122"/>
              </a:rPr>
              <a:t>资源。共享内存和磁盘</a:t>
            </a:r>
            <a:r>
              <a:rPr lang="en-US" altLang="zh-CN" dirty="0">
                <a:solidFill>
                  <a:srgbClr val="333333"/>
                </a:solidFill>
                <a:latin typeface="Microsoft Yahei" panose="020B0503020204020204" pitchFamily="34" charset="-122"/>
                <a:ea typeface="Microsoft Yahei" panose="020B0503020204020204" pitchFamily="34" charset="-122"/>
              </a:rPr>
              <a:t>I / O</a:t>
            </a:r>
            <a:r>
              <a:rPr lang="zh-CN" altLang="en-US" dirty="0">
                <a:solidFill>
                  <a:srgbClr val="333333"/>
                </a:solidFill>
                <a:latin typeface="Microsoft Yahei" panose="020B0503020204020204" pitchFamily="34" charset="-122"/>
                <a:ea typeface="Microsoft Yahei" panose="020B0503020204020204" pitchFamily="34" charset="-122"/>
              </a:rPr>
              <a:t>更有效地由一个</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操作系统和一个管理程序管理许多</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操作系统。</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4</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相比普通</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容易获得本地</a:t>
            </a:r>
            <a:r>
              <a:rPr lang="en-US" altLang="zh-CN" dirty="0">
                <a:solidFill>
                  <a:srgbClr val="333333"/>
                </a:solidFill>
                <a:latin typeface="Microsoft Yahei" panose="020B0503020204020204" pitchFamily="34" charset="-122"/>
                <a:ea typeface="Microsoft Yahei" panose="020B0503020204020204" pitchFamily="34" charset="-122"/>
              </a:rPr>
              <a:t>PC</a:t>
            </a:r>
            <a:r>
              <a:rPr lang="zh-CN" altLang="en-US" dirty="0">
                <a:solidFill>
                  <a:srgbClr val="333333"/>
                </a:solidFill>
                <a:latin typeface="Microsoft Yahei" panose="020B0503020204020204" pitchFamily="34" charset="-122"/>
                <a:ea typeface="Microsoft Yahei" panose="020B0503020204020204" pitchFamily="34" charset="-122"/>
              </a:rPr>
              <a:t>体验的远程虚拟桌面服务。</a:t>
            </a:r>
            <a:endParaRPr lang="zh-CN" altLang="en-US" dirty="0">
              <a:solidFill>
                <a:srgbClr val="333333"/>
              </a:solidFill>
              <a:latin typeface="Microsoft Yahei" panose="020B0503020204020204" pitchFamily="34" charset="-122"/>
              <a:ea typeface="Microsoft Yahei" panose="020B0503020204020204" pitchFamily="34" charset="-122"/>
            </a:endParaRPr>
          </a:p>
          <a:p>
            <a:pPr algn="just"/>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则与</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相比可以让更多用户（</a:t>
            </a:r>
            <a:r>
              <a:rPr lang="en-US" altLang="zh-CN" dirty="0">
                <a:solidFill>
                  <a:srgbClr val="333333"/>
                </a:solidFill>
                <a:latin typeface="Microsoft Yahei" panose="020B0503020204020204" pitchFamily="34" charset="-122"/>
                <a:ea typeface="Microsoft Yahei" panose="020B0503020204020204" pitchFamily="34" charset="-122"/>
              </a:rPr>
              <a:t>1</a:t>
            </a:r>
            <a:r>
              <a:rPr lang="zh-CN" altLang="en-US" dirty="0">
                <a:solidFill>
                  <a:srgbClr val="333333"/>
                </a:solidFill>
                <a:latin typeface="Microsoft Yahei" panose="020B0503020204020204" pitchFamily="34" charset="-122"/>
                <a:ea typeface="Microsoft Yahei" panose="020B0503020204020204" pitchFamily="34" charset="-122"/>
              </a:rPr>
              <a:t>倍以上）共享一个物理服务器使用</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，但用户体验效果比较差，只能用于一般事务性办公。</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7317"/>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让​​​您​​​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charset="0"/>
                <a:ea typeface="Monaco"/>
              </a:rPr>
              <a:t> </a:t>
            </a:r>
            <a:endParaRPr kumimoji="0" lang="en-US" altLang="en-US" sz="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287" y="902264"/>
            <a:ext cx="11825057" cy="3693319"/>
          </a:xfrm>
          <a:prstGeom prst="rect">
            <a:avLst/>
          </a:prstGeom>
        </p:spPr>
        <p:txBody>
          <a:bodyPr wrap="square">
            <a:spAutoFit/>
          </a:bodyPr>
          <a:lstStyle/>
          <a:p>
            <a:r>
              <a:rPr lang="en-US" altLang="zh-CN" dirty="0">
                <a:solidFill>
                  <a:srgbClr val="2C353D"/>
                </a:solidFill>
                <a:latin typeface="Avenir"/>
              </a:rPr>
              <a:t>VNC</a:t>
            </a:r>
            <a:r>
              <a:rPr lang="zh-CN" altLang="en-US" dirty="0">
                <a:solidFill>
                  <a:srgbClr val="2C353D"/>
                </a:solidFill>
                <a:latin typeface="Avenir"/>
              </a:rPr>
              <a:t>和远程桌面的区别</a:t>
            </a:r>
            <a:endParaRPr lang="zh-CN" altLang="en-US" dirty="0">
              <a:solidFill>
                <a:srgbClr val="2C353D"/>
              </a:solidFill>
              <a:latin typeface="Avenir"/>
            </a:endParaRPr>
          </a:p>
          <a:p>
            <a:r>
              <a:rPr lang="zh-CN" altLang="en-US" dirty="0">
                <a:solidFill>
                  <a:srgbClr val="2C353D"/>
                </a:solidFill>
                <a:latin typeface="Avenir"/>
              </a:rPr>
              <a:t>我们可以通过</a:t>
            </a:r>
            <a:r>
              <a:rPr lang="en-US" altLang="zh-CN" dirty="0">
                <a:solidFill>
                  <a:srgbClr val="2C353D"/>
                </a:solidFill>
                <a:latin typeface="Avenir"/>
              </a:rPr>
              <a:t>VNC(Virtual Network Computing)</a:t>
            </a:r>
            <a:r>
              <a:rPr lang="zh-CN" altLang="en-US" dirty="0">
                <a:solidFill>
                  <a:srgbClr val="2C353D"/>
                </a:solidFill>
                <a:latin typeface="Avenir"/>
              </a:rPr>
              <a:t>和远程桌面来连接到远程的计算机上，但是两者是有一定的区别的。</a:t>
            </a:r>
            <a:endParaRPr lang="zh-CN" altLang="en-US" dirty="0">
              <a:solidFill>
                <a:srgbClr val="2C353D"/>
              </a:solidFill>
              <a:latin typeface="Avenir"/>
            </a:endParaRPr>
          </a:p>
          <a:p>
            <a:r>
              <a:rPr lang="en-US" altLang="zh-CN" dirty="0">
                <a:solidFill>
                  <a:srgbClr val="2C353D"/>
                </a:solidFill>
                <a:latin typeface="Avenir"/>
              </a:rPr>
              <a:t>VNC</a:t>
            </a:r>
            <a:endParaRPr lang="en-US" altLang="zh-CN" dirty="0">
              <a:solidFill>
                <a:srgbClr val="2C353D"/>
              </a:solidFill>
              <a:latin typeface="Avenir"/>
            </a:endParaRPr>
          </a:p>
          <a:p>
            <a:r>
              <a:rPr lang="en-US" altLang="zh-CN" dirty="0">
                <a:solidFill>
                  <a:srgbClr val="2C353D"/>
                </a:solidFill>
                <a:latin typeface="Avenir"/>
              </a:rPr>
              <a:t>VNC</a:t>
            </a:r>
            <a:r>
              <a:rPr lang="zh-CN" altLang="en-US" dirty="0">
                <a:solidFill>
                  <a:srgbClr val="2C353D"/>
                </a:solidFill>
                <a:latin typeface="Avenir"/>
              </a:rPr>
              <a:t>使用的是</a:t>
            </a:r>
            <a:r>
              <a:rPr lang="en-US" altLang="zh-CN" dirty="0">
                <a:solidFill>
                  <a:srgbClr val="2C353D"/>
                </a:solidFill>
                <a:latin typeface="Avenir"/>
              </a:rPr>
              <a:t>RFB</a:t>
            </a:r>
            <a:r>
              <a:rPr lang="zh-CN" altLang="en-US" dirty="0">
                <a:solidFill>
                  <a:srgbClr val="2C353D"/>
                </a:solidFill>
                <a:latin typeface="Avenir"/>
              </a:rPr>
              <a:t>协议来做屏幕分享和远程操作的软件，由著名的</a:t>
            </a:r>
            <a:r>
              <a:rPr lang="en-US" altLang="zh-CN" dirty="0">
                <a:solidFill>
                  <a:srgbClr val="2C353D"/>
                </a:solidFill>
                <a:latin typeface="Avenir"/>
              </a:rPr>
              <a:t>AT&amp;T</a:t>
            </a:r>
            <a:r>
              <a:rPr lang="zh-CN" altLang="en-US" dirty="0">
                <a:solidFill>
                  <a:srgbClr val="2C353D"/>
                </a:solidFill>
                <a:latin typeface="Avenir"/>
              </a:rPr>
              <a:t>欧洲研究实验室开发。使用时需要客户端软件和服务器软件配合使用。</a:t>
            </a:r>
            <a:endParaRPr lang="zh-CN" altLang="en-US" dirty="0">
              <a:solidFill>
                <a:srgbClr val="2C353D"/>
              </a:solidFill>
              <a:latin typeface="Avenir"/>
            </a:endParaRPr>
          </a:p>
          <a:p>
            <a:r>
              <a:rPr lang="zh-CN" altLang="en-US" dirty="0">
                <a:solidFill>
                  <a:srgbClr val="2C353D"/>
                </a:solidFill>
                <a:latin typeface="Avenir"/>
              </a:rPr>
              <a:t>远程桌面</a:t>
            </a:r>
            <a:endParaRPr lang="zh-CN" altLang="en-US" dirty="0">
              <a:solidFill>
                <a:srgbClr val="2C353D"/>
              </a:solidFill>
              <a:latin typeface="Avenir"/>
            </a:endParaRPr>
          </a:p>
          <a:p>
            <a:r>
              <a:rPr lang="zh-CN" altLang="en-US" dirty="0">
                <a:solidFill>
                  <a:srgbClr val="2C353D"/>
                </a:solidFill>
                <a:latin typeface="Avenir"/>
              </a:rPr>
              <a:t>远程桌面使用</a:t>
            </a:r>
            <a:r>
              <a:rPr lang="en-US" altLang="zh-CN" dirty="0">
                <a:solidFill>
                  <a:srgbClr val="2C353D"/>
                </a:solidFill>
                <a:latin typeface="Avenir"/>
              </a:rPr>
              <a:t>RDP(Remote Desktop Protocol)</a:t>
            </a:r>
            <a:r>
              <a:rPr lang="zh-CN" altLang="en-US" dirty="0">
                <a:solidFill>
                  <a:srgbClr val="2C353D"/>
                </a:solidFill>
                <a:latin typeface="Avenir"/>
              </a:rPr>
              <a:t>远程桌面协议，大部分</a:t>
            </a:r>
            <a:r>
              <a:rPr lang="en-US" altLang="zh-CN" dirty="0">
                <a:solidFill>
                  <a:srgbClr val="2C353D"/>
                </a:solidFill>
                <a:latin typeface="Avenir"/>
              </a:rPr>
              <a:t>Windows</a:t>
            </a:r>
            <a:r>
              <a:rPr lang="zh-CN" altLang="en-US" dirty="0">
                <a:solidFill>
                  <a:srgbClr val="2C353D"/>
                </a:solidFill>
                <a:latin typeface="Avenir"/>
              </a:rPr>
              <a:t>都默认支持此协议，可以远程接入操作桌面。</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和</a:t>
            </a:r>
            <a:r>
              <a:rPr lang="en-US" altLang="zh-CN" dirty="0">
                <a:solidFill>
                  <a:srgbClr val="2C353D"/>
                </a:solidFill>
                <a:latin typeface="Avenir"/>
              </a:rPr>
              <a:t>RDP</a:t>
            </a:r>
            <a:r>
              <a:rPr lang="zh-CN" altLang="en-US" dirty="0">
                <a:solidFill>
                  <a:srgbClr val="2C353D"/>
                </a:solidFill>
                <a:latin typeface="Avenir"/>
              </a:rPr>
              <a:t>区别</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是在服务器端将窗口在显存中画好之后将图像传给客户端，客户端只充当一个图像解码显示的角色； </a:t>
            </a:r>
            <a:r>
              <a:rPr lang="en-US" altLang="zh-CN" dirty="0">
                <a:solidFill>
                  <a:srgbClr val="2C353D"/>
                </a:solidFill>
                <a:latin typeface="Avenir"/>
              </a:rPr>
              <a:t>RDP</a:t>
            </a:r>
            <a:r>
              <a:rPr lang="zh-CN" altLang="en-US" dirty="0">
                <a:solidFill>
                  <a:srgbClr val="2C353D"/>
                </a:solidFill>
                <a:latin typeface="Avenir"/>
              </a:rPr>
              <a:t>则将画图的工作交给了客户端，服务器需要了解客户端显示能力的具体情况，以便作出相应调整。</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主要传图像，</a:t>
            </a:r>
            <a:r>
              <a:rPr lang="en-US" altLang="zh-CN" dirty="0">
                <a:solidFill>
                  <a:srgbClr val="2C353D"/>
                </a:solidFill>
                <a:latin typeface="Avenir"/>
              </a:rPr>
              <a:t>RDP</a:t>
            </a:r>
            <a:r>
              <a:rPr lang="zh-CN" altLang="en-US" dirty="0">
                <a:solidFill>
                  <a:srgbClr val="2C353D"/>
                </a:solidFill>
                <a:latin typeface="Avenir"/>
              </a:rPr>
              <a:t>主要传指令。就一般应用而言，</a:t>
            </a:r>
            <a:r>
              <a:rPr lang="en-US" altLang="zh-CN" dirty="0">
                <a:solidFill>
                  <a:srgbClr val="2C353D"/>
                </a:solidFill>
                <a:latin typeface="Avenir"/>
              </a:rPr>
              <a:t>RFB</a:t>
            </a:r>
            <a:r>
              <a:rPr lang="zh-CN" altLang="en-US" dirty="0">
                <a:solidFill>
                  <a:srgbClr val="2C353D"/>
                </a:solidFill>
                <a:latin typeface="Avenir"/>
              </a:rPr>
              <a:t>数据量太大，</a:t>
            </a:r>
            <a:r>
              <a:rPr lang="en-US" altLang="zh-CN" dirty="0">
                <a:solidFill>
                  <a:srgbClr val="2C353D"/>
                </a:solidFill>
                <a:latin typeface="Avenir"/>
              </a:rPr>
              <a:t>RDP</a:t>
            </a:r>
            <a:r>
              <a:rPr lang="zh-CN" altLang="en-US" dirty="0">
                <a:solidFill>
                  <a:srgbClr val="2C353D"/>
                </a:solidFill>
                <a:latin typeface="Avenir"/>
              </a:rPr>
              <a:t>对客户端要求较高，因此</a:t>
            </a:r>
            <a:r>
              <a:rPr lang="en-US" altLang="zh-CN" dirty="0">
                <a:solidFill>
                  <a:srgbClr val="2C353D"/>
                </a:solidFill>
                <a:latin typeface="Avenir"/>
              </a:rPr>
              <a:t>RFB</a:t>
            </a:r>
            <a:r>
              <a:rPr lang="zh-CN" altLang="en-US" dirty="0">
                <a:solidFill>
                  <a:srgbClr val="2C353D"/>
                </a:solidFill>
                <a:latin typeface="Avenir"/>
              </a:rPr>
              <a:t>适用于瘦客户端，</a:t>
            </a:r>
            <a:r>
              <a:rPr lang="en-US" altLang="zh-CN" dirty="0">
                <a:solidFill>
                  <a:srgbClr val="2C353D"/>
                </a:solidFill>
                <a:latin typeface="Avenir"/>
              </a:rPr>
              <a:t>RDP</a:t>
            </a:r>
            <a:r>
              <a:rPr lang="zh-CN" altLang="en-US" dirty="0">
                <a:solidFill>
                  <a:srgbClr val="2C353D"/>
                </a:solidFill>
                <a:latin typeface="Avenir"/>
              </a:rPr>
              <a:t>适用于低速网络。</a:t>
            </a:r>
            <a:endParaRPr lang="zh-CN" altLang="en-US" b="0" i="0" dirty="0">
              <a:solidFill>
                <a:srgbClr val="2C353D"/>
              </a:solidFill>
              <a:effectLst/>
              <a:latin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itchFamily="34" charset="0"/>
                        </a:rPr>
                      </a:br>
                      <a:r>
                        <a:rPr lang="en-US" sz="700">
                          <a:solidFill>
                            <a:srgbClr val="454545"/>
                          </a:solidFill>
                          <a:effectLst/>
                          <a:latin typeface="Verdana" pitchFamily="34" charset="0"/>
                        </a:rPr>
                        <a:t>SPICE</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VNC</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RDP</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itchFamily="34" charset="0"/>
                        </a:rPr>
                        <a:t>BIOS</a:t>
                      </a:r>
                      <a:r>
                        <a:rPr lang="zh-CN" altLang="en-US" sz="700">
                          <a:solidFill>
                            <a:srgbClr val="454545"/>
                          </a:solidFill>
                          <a:effectLst/>
                          <a:latin typeface="Verdana" pitchFamily="34" charset="0"/>
                        </a:rPr>
                        <a:t>屏幕显示</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全彩支持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更改分辨率</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多显示器</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多显示器支持（高达</a:t>
                      </a:r>
                      <a:r>
                        <a:rPr lang="en-US" altLang="zh-CN" sz="700">
                          <a:solidFill>
                            <a:srgbClr val="454545"/>
                          </a:solidFill>
                          <a:effectLst/>
                          <a:latin typeface="Verdana" pitchFamily="34" charset="0"/>
                        </a:rPr>
                        <a:t>4</a:t>
                      </a:r>
                      <a:r>
                        <a:rPr lang="zh-CN" altLang="en-US" sz="700">
                          <a:solidFill>
                            <a:srgbClr val="454545"/>
                          </a:solidFill>
                          <a:effectLst/>
                          <a:latin typeface="Verdana" pitchFamily="34" charset="0"/>
                        </a:rPr>
                        <a:t>画面）</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只有一个屏幕</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itchFamily="34" charset="0"/>
                        </a:rPr>
                        <a:t>视频播放支持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音频传输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鼠标控制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客户端服务器都可以控制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itchFamily="34" charset="0"/>
                        </a:rPr>
                        <a:t>USB</a:t>
                      </a:r>
                      <a:r>
                        <a:rPr lang="zh-CN" altLang="en-US" sz="700">
                          <a:solidFill>
                            <a:srgbClr val="454545"/>
                          </a:solidFill>
                          <a:effectLst/>
                          <a:latin typeface="Verdana" pitchFamily="34" charset="0"/>
                        </a:rPr>
                        <a:t>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itchFamily="34" charset="0"/>
                        </a:rPr>
                        <a:t>USB</a:t>
                      </a:r>
                      <a:r>
                        <a:rPr lang="zh-CN" altLang="en-US" sz="700">
                          <a:solidFill>
                            <a:srgbClr val="454545"/>
                          </a:solidFill>
                          <a:effectLst/>
                          <a:latin typeface="Verdana"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itchFamily="34" charset="0"/>
                        </a:rPr>
                        <a:t>USB</a:t>
                      </a:r>
                      <a:r>
                        <a:rPr lang="zh-CN" altLang="en-US" sz="700" dirty="0">
                          <a:solidFill>
                            <a:srgbClr val="454545"/>
                          </a:solidFill>
                          <a:effectLst/>
                          <a:latin typeface="Verdana"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115" y="676897"/>
            <a:ext cx="6096000" cy="923330"/>
          </a:xfrm>
          <a:prstGeom prst="rect">
            <a:avLst/>
          </a:prstGeom>
        </p:spPr>
        <p:txBody>
          <a:bodyPr>
            <a:spAutoFit/>
          </a:bodyPr>
          <a:lstStyle/>
          <a:p>
            <a:r>
              <a:rPr lang="zh-CN" altLang="en-US" dirty="0">
                <a:solidFill>
                  <a:srgbClr val="4B4B4B"/>
                </a:solidFill>
                <a:latin typeface="Verdana" pitchFamily="34" charset="0"/>
              </a:rPr>
              <a:t>目前常用的协议有</a:t>
            </a:r>
            <a:r>
              <a:rPr lang="en-US" altLang="zh-CN" dirty="0">
                <a:solidFill>
                  <a:srgbClr val="4B4B4B"/>
                </a:solidFill>
                <a:latin typeface="Verdana" pitchFamily="34" charset="0"/>
              </a:rPr>
              <a:t>VNC/SPICE/RDP</a:t>
            </a:r>
            <a:r>
              <a:rPr lang="zh-CN" altLang="en-US" dirty="0">
                <a:solidFill>
                  <a:srgbClr val="4B4B4B"/>
                </a:solidFill>
                <a:latin typeface="Verdana" pitchFamily="34" charset="0"/>
              </a:rPr>
              <a:t>三种，就在这里做一个简单的介绍。</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三种协议的对比</a:t>
            </a:r>
            <a:endParaRPr lang="zh-CN" altLang="en-US" b="0" i="0" dirty="0">
              <a:solidFill>
                <a:srgbClr val="4B4B4B"/>
              </a:solidFill>
              <a:effectLst/>
              <a:latin typeface="Verdana"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charset="0"/>
              </a:rPr>
              <a:t>Home </a:t>
            </a:r>
            <a:r>
              <a:rPr lang="en-US" altLang="zh-CN" sz="1600" dirty="0" err="1">
                <a:solidFill>
                  <a:srgbClr val="333333"/>
                </a:solidFill>
                <a:latin typeface="Arial" charset="0"/>
              </a:rPr>
              <a:t>NetWork</a:t>
            </a:r>
            <a:r>
              <a:rPr lang="en-US" altLang="zh-CN" sz="1600" dirty="0">
                <a:solidFill>
                  <a:srgbClr val="333333"/>
                </a:solidFill>
                <a:latin typeface="Arial" charset="0"/>
              </a:rPr>
              <a:t> Device(HND)</a:t>
            </a:r>
            <a:r>
              <a:rPr lang="zh-CN" altLang="en-US" sz="1600" dirty="0">
                <a:solidFill>
                  <a:srgbClr val="333333"/>
                </a:solidFill>
                <a:latin typeface="Arial" charset="0"/>
              </a:rPr>
              <a:t>。这类设备指家庭设备，具有比较大的尺寸及较全面的功能，主要与移动设备区别开来，下属</a:t>
            </a:r>
            <a:r>
              <a:rPr lang="en-US" altLang="zh-CN" sz="1600" dirty="0">
                <a:solidFill>
                  <a:srgbClr val="333333"/>
                </a:solidFill>
                <a:latin typeface="Arial" charset="0"/>
              </a:rPr>
              <a:t>5</a:t>
            </a:r>
            <a:r>
              <a:rPr lang="zh-CN" altLang="en-US" sz="1600" dirty="0">
                <a:solidFill>
                  <a:srgbClr val="333333"/>
                </a:solidFill>
                <a:latin typeface="Arial" charset="0"/>
              </a:rPr>
              <a:t>类设备：</a:t>
            </a:r>
            <a:endParaRPr lang="zh-CN" altLang="en-US" sz="1600" dirty="0">
              <a:solidFill>
                <a:srgbClr val="333333"/>
              </a:solidFill>
              <a:latin typeface="Arial" charset="0"/>
            </a:endParaRPr>
          </a:p>
          <a:p>
            <a:r>
              <a:rPr lang="en-US" altLang="zh-CN" sz="1600" dirty="0">
                <a:solidFill>
                  <a:srgbClr val="333333"/>
                </a:solidFill>
                <a:latin typeface="Arial" charset="0"/>
              </a:rPr>
              <a:t>(1)Digital Media Server(DMS)</a:t>
            </a:r>
            <a:r>
              <a:rPr lang="zh-CN" altLang="en-US" sz="1600" dirty="0">
                <a:solidFill>
                  <a:srgbClr val="333333"/>
                </a:solidFill>
                <a:latin typeface="Arial" charset="0"/>
              </a:rPr>
              <a:t>。数字媒体服务器，提供媒体获取、记录、存储和输出功能。同时，内容保护功能是对</a:t>
            </a:r>
            <a:r>
              <a:rPr lang="en-US" altLang="zh-CN" sz="1600" dirty="0">
                <a:solidFill>
                  <a:srgbClr val="333333"/>
                </a:solidFill>
                <a:latin typeface="Arial" charset="0"/>
              </a:rPr>
              <a:t>DMS</a:t>
            </a:r>
            <a:r>
              <a:rPr lang="zh-CN" altLang="en-US" sz="1600" dirty="0">
                <a:solidFill>
                  <a:srgbClr val="333333"/>
                </a:solidFill>
                <a:latin typeface="Arial" charset="0"/>
              </a:rPr>
              <a:t>的强制要求。</a:t>
            </a:r>
            <a:r>
              <a:rPr lang="en-US" altLang="zh-CN" sz="1600" dirty="0">
                <a:solidFill>
                  <a:srgbClr val="333333"/>
                </a:solidFill>
                <a:latin typeface="Arial" charset="0"/>
              </a:rPr>
              <a:t>DMS</a:t>
            </a:r>
            <a:r>
              <a:rPr lang="zh-CN" altLang="en-US" sz="1600" dirty="0">
                <a:solidFill>
                  <a:srgbClr val="333333"/>
                </a:solidFill>
                <a:latin typeface="Arial" charset="0"/>
              </a:rPr>
              <a:t>总是包含</a:t>
            </a:r>
            <a:r>
              <a:rPr lang="en-US" altLang="zh-CN" sz="1600" dirty="0">
                <a:solidFill>
                  <a:srgbClr val="333333"/>
                </a:solidFill>
                <a:latin typeface="Arial" charset="0"/>
              </a:rPr>
              <a:t>DMP</a:t>
            </a:r>
            <a:r>
              <a:rPr lang="zh-CN" altLang="en-US" sz="1600" dirty="0">
                <a:solidFill>
                  <a:srgbClr val="333333"/>
                </a:solidFill>
                <a:latin typeface="Arial" charset="0"/>
              </a:rPr>
              <a:t>的功能，并且肯能包含其他智能功能，包括设备</a:t>
            </a:r>
            <a:r>
              <a:rPr lang="en-US" altLang="zh-CN" sz="1600" dirty="0">
                <a:solidFill>
                  <a:srgbClr val="333333"/>
                </a:solidFill>
                <a:latin typeface="Arial" charset="0"/>
              </a:rPr>
              <a:t>/</a:t>
            </a:r>
            <a:r>
              <a:rPr lang="zh-CN" altLang="en-US" sz="1600" dirty="0">
                <a:solidFill>
                  <a:srgbClr val="333333"/>
                </a:solidFill>
                <a:latin typeface="Arial" charset="0"/>
              </a:rPr>
              <a:t>用户服务的管理；丰富的用户界面；媒体管理</a:t>
            </a:r>
            <a:r>
              <a:rPr lang="en-US" altLang="zh-CN" sz="1600" dirty="0">
                <a:solidFill>
                  <a:srgbClr val="333333"/>
                </a:solidFill>
                <a:latin typeface="Arial" charset="0"/>
              </a:rPr>
              <a:t>/</a:t>
            </a:r>
            <a:r>
              <a:rPr lang="zh-CN" altLang="en-US" sz="1600" dirty="0">
                <a:solidFill>
                  <a:srgbClr val="333333"/>
                </a:solidFill>
                <a:latin typeface="Arial" charset="0"/>
              </a:rPr>
              <a:t>收集和分发功能。</a:t>
            </a:r>
            <a:r>
              <a:rPr lang="en-US" altLang="zh-CN" sz="1600" dirty="0">
                <a:solidFill>
                  <a:srgbClr val="333333"/>
                </a:solidFill>
                <a:latin typeface="Arial" charset="0"/>
              </a:rPr>
              <a:t>DMS</a:t>
            </a:r>
            <a:r>
              <a:rPr lang="zh-CN" altLang="en-US" sz="1600" dirty="0">
                <a:solidFill>
                  <a:srgbClr val="333333"/>
                </a:solidFill>
                <a:latin typeface="Arial" charset="0"/>
              </a:rPr>
              <a:t>的例子有</a:t>
            </a:r>
            <a:r>
              <a:rPr lang="en-US" altLang="zh-CN" sz="1600" dirty="0">
                <a:solidFill>
                  <a:srgbClr val="333333"/>
                </a:solidFill>
                <a:latin typeface="Arial" charset="0"/>
              </a:rPr>
              <a:t>PC</a:t>
            </a:r>
            <a:r>
              <a:rPr lang="zh-CN" altLang="en-US" sz="1600" dirty="0">
                <a:solidFill>
                  <a:srgbClr val="333333"/>
                </a:solidFill>
                <a:latin typeface="Arial" charset="0"/>
              </a:rPr>
              <a:t>、数字机顶盒（附带联网，存储功能）和摄像机等等。</a:t>
            </a:r>
            <a:endParaRPr lang="zh-CN" altLang="en-US" sz="1600" dirty="0">
              <a:solidFill>
                <a:srgbClr val="333333"/>
              </a:solidFill>
              <a:latin typeface="Arial" charset="0"/>
            </a:endParaRPr>
          </a:p>
          <a:p>
            <a:r>
              <a:rPr lang="en-US" altLang="zh-CN" sz="1600" dirty="0">
                <a:solidFill>
                  <a:srgbClr val="333333"/>
                </a:solidFill>
                <a:latin typeface="Arial" charset="0"/>
              </a:rPr>
              <a:t>(2)DMP</a:t>
            </a:r>
            <a:r>
              <a:rPr lang="zh-CN" altLang="en-US" sz="1600" dirty="0">
                <a:solidFill>
                  <a:srgbClr val="333333"/>
                </a:solidFill>
                <a:latin typeface="Arial" charset="0"/>
              </a:rPr>
              <a:t>。数字媒体播放器。能从</a:t>
            </a:r>
            <a:r>
              <a:rPr lang="en-US" altLang="zh-CN" sz="1600" dirty="0">
                <a:solidFill>
                  <a:srgbClr val="333333"/>
                </a:solidFill>
                <a:latin typeface="Arial" charset="0"/>
              </a:rPr>
              <a:t>DMS/M-DMS</a:t>
            </a:r>
            <a:r>
              <a:rPr lang="zh-CN" altLang="en-US" sz="1600" dirty="0">
                <a:solidFill>
                  <a:srgbClr val="333333"/>
                </a:solidFill>
                <a:latin typeface="Arial" charset="0"/>
              </a:rPr>
              <a:t>上查找并获取媒体内容并播放和渲染显示。比如智能电视、家庭影院等。</a:t>
            </a:r>
            <a:endParaRPr lang="zh-CN" altLang="en-US" sz="1600" dirty="0">
              <a:solidFill>
                <a:srgbClr val="333333"/>
              </a:solidFill>
              <a:latin typeface="Arial" charset="0"/>
            </a:endParaRPr>
          </a:p>
          <a:p>
            <a:r>
              <a:rPr lang="en-US" altLang="zh-CN" sz="1600" dirty="0">
                <a:solidFill>
                  <a:srgbClr val="333333"/>
                </a:solidFill>
                <a:latin typeface="Arial" charset="0"/>
              </a:rPr>
              <a:t>(3)DMC</a:t>
            </a:r>
            <a:r>
              <a:rPr lang="zh-CN" altLang="en-US" sz="1600" dirty="0">
                <a:solidFill>
                  <a:srgbClr val="333333"/>
                </a:solidFill>
                <a:latin typeface="Arial" charset="0"/>
              </a:rPr>
              <a:t>。数字媒体控制器，查找</a:t>
            </a:r>
            <a:r>
              <a:rPr lang="en-US" altLang="zh-CN" sz="1600" dirty="0">
                <a:solidFill>
                  <a:srgbClr val="333333"/>
                </a:solidFill>
                <a:latin typeface="Arial" charset="0"/>
              </a:rPr>
              <a:t>DMS</a:t>
            </a:r>
            <a:r>
              <a:rPr lang="zh-CN" altLang="en-US" sz="1600" dirty="0">
                <a:solidFill>
                  <a:srgbClr val="333333"/>
                </a:solidFill>
                <a:latin typeface="Arial" charset="0"/>
              </a:rPr>
              <a:t>的内容并建立</a:t>
            </a:r>
            <a:r>
              <a:rPr lang="en-US" altLang="zh-CN" sz="1600" dirty="0">
                <a:solidFill>
                  <a:srgbClr val="333333"/>
                </a:solidFill>
                <a:latin typeface="Arial" charset="0"/>
              </a:rPr>
              <a:t>DMS</a:t>
            </a:r>
            <a:r>
              <a:rPr lang="zh-CN" altLang="en-US" sz="1600" dirty="0">
                <a:solidFill>
                  <a:srgbClr val="333333"/>
                </a:solidFill>
                <a:latin typeface="Arial" charset="0"/>
              </a:rPr>
              <a:t>与</a:t>
            </a:r>
            <a:r>
              <a:rPr lang="en-US" altLang="zh-CN" sz="1600" dirty="0">
                <a:solidFill>
                  <a:srgbClr val="333333"/>
                </a:solidFill>
                <a:latin typeface="Arial" charset="0"/>
              </a:rPr>
              <a:t>DMR</a:t>
            </a:r>
            <a:r>
              <a:rPr lang="zh-CN" altLang="en-US" sz="1600" dirty="0">
                <a:solidFill>
                  <a:srgbClr val="333333"/>
                </a:solidFill>
                <a:latin typeface="Arial" charset="0"/>
              </a:rPr>
              <a:t>之间的连接并控制媒体的播放。如遥控器。</a:t>
            </a:r>
            <a:endParaRPr lang="zh-CN" altLang="en-US" sz="1600" dirty="0">
              <a:solidFill>
                <a:srgbClr val="333333"/>
              </a:solidFill>
              <a:latin typeface="Arial" charset="0"/>
            </a:endParaRPr>
          </a:p>
          <a:p>
            <a:r>
              <a:rPr lang="en-US" altLang="zh-CN" sz="1600" dirty="0">
                <a:solidFill>
                  <a:srgbClr val="333333"/>
                </a:solidFill>
                <a:latin typeface="Arial" charset="0"/>
              </a:rPr>
              <a:t>(4)DMR</a:t>
            </a:r>
            <a:r>
              <a:rPr lang="zh-CN" altLang="en-US" sz="1600" dirty="0">
                <a:solidFill>
                  <a:srgbClr val="333333"/>
                </a:solidFill>
                <a:latin typeface="Arial" charset="0"/>
              </a:rPr>
              <a:t>。数字媒体渲染设备。通过其他设备配置后，可以播放从</a:t>
            </a:r>
            <a:r>
              <a:rPr lang="en-US" altLang="zh-CN" sz="1600" dirty="0">
                <a:solidFill>
                  <a:srgbClr val="333333"/>
                </a:solidFill>
                <a:latin typeface="Arial" charset="0"/>
              </a:rPr>
              <a:t>DMS</a:t>
            </a:r>
            <a:r>
              <a:rPr lang="zh-CN" altLang="en-US" sz="1600" dirty="0">
                <a:solidFill>
                  <a:srgbClr val="333333"/>
                </a:solidFill>
                <a:latin typeface="Arial" charset="0"/>
              </a:rPr>
              <a:t>上的内容。与</a:t>
            </a:r>
            <a:r>
              <a:rPr lang="en-US" altLang="zh-CN" sz="1600" dirty="0">
                <a:solidFill>
                  <a:srgbClr val="333333"/>
                </a:solidFill>
                <a:latin typeface="Arial" charset="0"/>
              </a:rPr>
              <a:t>DMP</a:t>
            </a:r>
            <a:r>
              <a:rPr lang="zh-CN" altLang="en-US" sz="1600" dirty="0">
                <a:solidFill>
                  <a:srgbClr val="333333"/>
                </a:solidFill>
                <a:latin typeface="Arial" charset="0"/>
              </a:rPr>
              <a:t>的区别在于</a:t>
            </a:r>
            <a:r>
              <a:rPr lang="en-US" altLang="zh-CN" sz="1600" dirty="0">
                <a:solidFill>
                  <a:srgbClr val="333333"/>
                </a:solidFill>
                <a:latin typeface="Arial" charset="0"/>
              </a:rPr>
              <a:t>DMR</a:t>
            </a:r>
            <a:r>
              <a:rPr lang="zh-CN" altLang="en-US" sz="1600" dirty="0">
                <a:solidFill>
                  <a:srgbClr val="333333"/>
                </a:solidFill>
                <a:latin typeface="Arial" charset="0"/>
              </a:rPr>
              <a:t>只有接受媒体和播放功能，而没查找有浏览媒体的功能。比如显示器、音箱等。</a:t>
            </a:r>
            <a:endParaRPr lang="zh-CN" altLang="en-US" sz="1600" dirty="0">
              <a:solidFill>
                <a:srgbClr val="333333"/>
              </a:solidFill>
              <a:latin typeface="Arial" charset="0"/>
            </a:endParaRPr>
          </a:p>
          <a:p>
            <a:r>
              <a:rPr lang="en-US" altLang="zh-CN" sz="1600" dirty="0">
                <a:solidFill>
                  <a:srgbClr val="333333"/>
                </a:solidFill>
                <a:latin typeface="Arial" charset="0"/>
              </a:rPr>
              <a:t>(5)</a:t>
            </a:r>
            <a:r>
              <a:rPr lang="en-US" altLang="zh-CN" sz="1600" dirty="0" err="1">
                <a:solidFill>
                  <a:srgbClr val="333333"/>
                </a:solidFill>
                <a:latin typeface="Arial" charset="0"/>
              </a:rPr>
              <a:t>DMPr</a:t>
            </a:r>
            <a:r>
              <a:rPr lang="zh-CN" altLang="en-US" sz="1600" dirty="0">
                <a:solidFill>
                  <a:srgbClr val="333333"/>
                </a:solidFill>
                <a:latin typeface="Arial" charset="0"/>
              </a:rPr>
              <a:t>。数字媒体打印机，提供打印服务。网络打印机，一体化打印机就属于</a:t>
            </a:r>
            <a:r>
              <a:rPr lang="en-US" altLang="zh-CN" sz="1600" dirty="0" err="1">
                <a:solidFill>
                  <a:srgbClr val="333333"/>
                </a:solidFill>
                <a:latin typeface="Arial" charset="0"/>
              </a:rPr>
              <a:t>DMPr</a:t>
            </a:r>
            <a:r>
              <a:rPr lang="zh-CN" altLang="en-US" sz="1600" dirty="0">
                <a:solidFill>
                  <a:srgbClr val="333333"/>
                </a:solidFill>
                <a:latin typeface="Arial" charset="0"/>
              </a:rPr>
              <a:t>。</a:t>
            </a:r>
            <a:endParaRPr lang="zh-CN" altLang="en-US" sz="1600" b="0" i="0" dirty="0">
              <a:solidFill>
                <a:srgbClr val="333333"/>
              </a:solidFill>
              <a:effectLst/>
              <a:latin typeface="Arial"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charset="0"/>
              </a:rPr>
              <a:t>Mobile </a:t>
            </a:r>
            <a:r>
              <a:rPr lang="en-US" altLang="zh-CN" sz="1600" dirty="0">
                <a:solidFill>
                  <a:srgbClr val="333333"/>
                </a:solidFill>
                <a:latin typeface="Arial" charset="0"/>
              </a:rPr>
              <a:t>Handheld Devices(MHD)</a:t>
            </a:r>
            <a:r>
              <a:rPr lang="zh-CN" altLang="en-US" sz="1600" dirty="0">
                <a:solidFill>
                  <a:srgbClr val="333333"/>
                </a:solidFill>
                <a:latin typeface="Arial" charset="0"/>
              </a:rPr>
              <a:t>手持设备。相比家庭设备，手持设备的功能相对简化一些，支持的媒体格式也会不同。</a:t>
            </a:r>
            <a:endParaRPr lang="zh-CN" altLang="en-US" sz="1600" dirty="0">
              <a:solidFill>
                <a:srgbClr val="333333"/>
              </a:solidFill>
              <a:latin typeface="Arial" charset="0"/>
            </a:endParaRPr>
          </a:p>
          <a:p>
            <a:r>
              <a:rPr lang="en-US" altLang="zh-CN" sz="1600" dirty="0">
                <a:solidFill>
                  <a:srgbClr val="333333"/>
                </a:solidFill>
                <a:latin typeface="Arial" charset="0"/>
              </a:rPr>
              <a:t>(1)M-DMS</a:t>
            </a:r>
            <a:r>
              <a:rPr lang="zh-CN" altLang="en-US" sz="1600" dirty="0">
                <a:solidFill>
                  <a:srgbClr val="333333"/>
                </a:solidFill>
                <a:latin typeface="Arial" charset="0"/>
              </a:rPr>
              <a:t>。与</a:t>
            </a:r>
            <a:r>
              <a:rPr lang="en-US" altLang="zh-CN" sz="1600" dirty="0">
                <a:solidFill>
                  <a:srgbClr val="333333"/>
                </a:solidFill>
                <a:latin typeface="Arial" charset="0"/>
              </a:rPr>
              <a:t>DMS</a:t>
            </a:r>
            <a:r>
              <a:rPr lang="zh-CN" altLang="en-US" sz="1600" dirty="0">
                <a:solidFill>
                  <a:srgbClr val="333333"/>
                </a:solidFill>
                <a:latin typeface="Arial" charset="0"/>
              </a:rPr>
              <a:t>类似，如移动电话，随身音乐播放器等。</a:t>
            </a:r>
            <a:endParaRPr lang="zh-CN" altLang="en-US" sz="1600" dirty="0">
              <a:solidFill>
                <a:srgbClr val="333333"/>
              </a:solidFill>
              <a:latin typeface="Arial" charset="0"/>
            </a:endParaRPr>
          </a:p>
          <a:p>
            <a:r>
              <a:rPr lang="en-US" altLang="zh-CN" sz="1600" dirty="0">
                <a:solidFill>
                  <a:srgbClr val="333333"/>
                </a:solidFill>
                <a:latin typeface="Arial" charset="0"/>
              </a:rPr>
              <a:t>(2)M-DMP</a:t>
            </a:r>
            <a:r>
              <a:rPr lang="zh-CN" altLang="en-US" sz="1600" dirty="0">
                <a:solidFill>
                  <a:srgbClr val="333333"/>
                </a:solidFill>
                <a:latin typeface="Arial" charset="0"/>
              </a:rPr>
              <a:t>。与</a:t>
            </a:r>
            <a:r>
              <a:rPr lang="en-US" altLang="zh-CN" sz="1600" dirty="0">
                <a:solidFill>
                  <a:srgbClr val="333333"/>
                </a:solidFill>
                <a:latin typeface="Arial" charset="0"/>
              </a:rPr>
              <a:t>DMP</a:t>
            </a:r>
            <a:r>
              <a:rPr lang="zh-CN" altLang="en-US" sz="1600" dirty="0">
                <a:solidFill>
                  <a:srgbClr val="333333"/>
                </a:solidFill>
                <a:latin typeface="Arial" charset="0"/>
              </a:rPr>
              <a:t>类似。比如智能移动电视。 </a:t>
            </a:r>
            <a:endParaRPr lang="zh-CN" altLang="en-US" sz="1600" dirty="0">
              <a:solidFill>
                <a:srgbClr val="333333"/>
              </a:solidFill>
              <a:latin typeface="Arial" charset="0"/>
            </a:endParaRPr>
          </a:p>
          <a:p>
            <a:r>
              <a:rPr lang="en-US" altLang="zh-CN" sz="1600" dirty="0">
                <a:solidFill>
                  <a:srgbClr val="333333"/>
                </a:solidFill>
                <a:latin typeface="Arial" charset="0"/>
              </a:rPr>
              <a:t>(3)M-DMD</a:t>
            </a:r>
            <a:r>
              <a:rPr lang="zh-CN" altLang="en-US" sz="1600" dirty="0">
                <a:solidFill>
                  <a:srgbClr val="333333"/>
                </a:solidFill>
                <a:latin typeface="Arial" charset="0"/>
              </a:rPr>
              <a:t>。移动多媒体下载设备。如随身音乐播放器，车载音乐播放器和智能电子相框等</a:t>
            </a:r>
            <a:endParaRPr lang="zh-CN" altLang="en-US" sz="1600" dirty="0">
              <a:solidFill>
                <a:srgbClr val="333333"/>
              </a:solidFill>
              <a:latin typeface="Arial" charset="0"/>
            </a:endParaRPr>
          </a:p>
          <a:p>
            <a:r>
              <a:rPr lang="en-US" altLang="zh-CN" sz="1600" dirty="0">
                <a:solidFill>
                  <a:srgbClr val="333333"/>
                </a:solidFill>
                <a:latin typeface="Arial" charset="0"/>
              </a:rPr>
              <a:t>(4)M-DMU</a:t>
            </a:r>
            <a:r>
              <a:rPr lang="zh-CN" altLang="en-US" sz="1600" dirty="0">
                <a:solidFill>
                  <a:srgbClr val="333333"/>
                </a:solidFill>
                <a:latin typeface="Arial" charset="0"/>
              </a:rPr>
              <a:t>。移动多媒体下载设备。如摄像设备和手机等。 </a:t>
            </a:r>
            <a:endParaRPr lang="zh-CN" altLang="en-US" sz="1600" dirty="0">
              <a:solidFill>
                <a:srgbClr val="333333"/>
              </a:solidFill>
              <a:latin typeface="Arial" charset="0"/>
            </a:endParaRPr>
          </a:p>
          <a:p>
            <a:r>
              <a:rPr lang="en-US" altLang="zh-CN" sz="1600" dirty="0">
                <a:solidFill>
                  <a:srgbClr val="333333"/>
                </a:solidFill>
                <a:latin typeface="Arial" charset="0"/>
              </a:rPr>
              <a:t>(5)M-DMC</a:t>
            </a:r>
            <a:r>
              <a:rPr lang="zh-CN" altLang="en-US" sz="1600" dirty="0">
                <a:solidFill>
                  <a:srgbClr val="333333"/>
                </a:solidFill>
                <a:latin typeface="Arial" charset="0"/>
              </a:rPr>
              <a:t>。与</a:t>
            </a:r>
            <a:r>
              <a:rPr lang="en-US" altLang="zh-CN" sz="1600" dirty="0">
                <a:solidFill>
                  <a:srgbClr val="333333"/>
                </a:solidFill>
                <a:latin typeface="Arial" charset="0"/>
              </a:rPr>
              <a:t>DMC</a:t>
            </a:r>
            <a:r>
              <a:rPr lang="zh-CN" altLang="en-US" sz="1600" dirty="0">
                <a:solidFill>
                  <a:srgbClr val="333333"/>
                </a:solidFill>
                <a:latin typeface="Arial" charset="0"/>
              </a:rPr>
              <a:t>类似。</a:t>
            </a:r>
            <a:r>
              <a:rPr lang="en-US" altLang="zh-CN" sz="1600" dirty="0">
                <a:solidFill>
                  <a:srgbClr val="333333"/>
                </a:solidFill>
                <a:latin typeface="Arial" charset="0"/>
              </a:rPr>
              <a:t>P</a:t>
            </a:r>
            <a:r>
              <a:rPr lang="zh-CN" altLang="en-US" sz="1600" dirty="0">
                <a:solidFill>
                  <a:srgbClr val="333333"/>
                </a:solidFill>
                <a:latin typeface="Arial" charset="0"/>
              </a:rPr>
              <a:t>如</a:t>
            </a:r>
            <a:r>
              <a:rPr lang="en-US" altLang="zh-CN" sz="1600" dirty="0">
                <a:solidFill>
                  <a:srgbClr val="333333"/>
                </a:solidFill>
                <a:latin typeface="Arial" charset="0"/>
              </a:rPr>
              <a:t>DA</a:t>
            </a:r>
            <a:r>
              <a:rPr lang="zh-CN" altLang="en-US" sz="1600" dirty="0">
                <a:solidFill>
                  <a:srgbClr val="333333"/>
                </a:solidFill>
                <a:latin typeface="Arial" charset="0"/>
              </a:rPr>
              <a:t>，智能遥控器。  手持设备没有定义</a:t>
            </a:r>
            <a:r>
              <a:rPr lang="en-US" altLang="zh-CN" sz="1600" dirty="0">
                <a:solidFill>
                  <a:srgbClr val="333333"/>
                </a:solidFill>
                <a:latin typeface="Arial" charset="0"/>
              </a:rPr>
              <a:t>M-DMR</a:t>
            </a:r>
            <a:r>
              <a:rPr lang="zh-CN" altLang="en-US" sz="1600" dirty="0">
                <a:solidFill>
                  <a:srgbClr val="333333"/>
                </a:solidFill>
                <a:latin typeface="Arial" charset="0"/>
              </a:rPr>
              <a:t>，因为手持设备会讲究便利性，会附加查找控制功能</a:t>
            </a:r>
            <a:endParaRPr lang="zh-CN" altLang="en-US" sz="1600" b="0" i="0" dirty="0">
              <a:solidFill>
                <a:srgbClr val="333333"/>
              </a:solidFill>
              <a:effectLst/>
              <a:latin typeface="Arial"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charset="0"/>
              </a:rPr>
              <a:t>Networked </a:t>
            </a:r>
            <a:r>
              <a:rPr lang="en-US" sz="1600" dirty="0">
                <a:solidFill>
                  <a:srgbClr val="333333"/>
                </a:solidFill>
                <a:latin typeface="Arial" charset="0"/>
              </a:rPr>
              <a:t>Infrastructure Devices (NID) </a:t>
            </a:r>
            <a:r>
              <a:rPr lang="zh-CN" altLang="en-US" sz="1600" dirty="0">
                <a:solidFill>
                  <a:srgbClr val="333333"/>
                </a:solidFill>
                <a:latin typeface="Arial" charset="0"/>
              </a:rPr>
              <a:t>联网支持设备。</a:t>
            </a:r>
            <a:endParaRPr lang="zh-CN" altLang="en-US" sz="1600" dirty="0">
              <a:solidFill>
                <a:srgbClr val="333333"/>
              </a:solidFill>
              <a:latin typeface="Arial" charset="0"/>
            </a:endParaRPr>
          </a:p>
          <a:p>
            <a:r>
              <a:rPr lang="en-US" altLang="zh-CN" sz="1600" dirty="0">
                <a:solidFill>
                  <a:srgbClr val="333333"/>
                </a:solidFill>
                <a:latin typeface="Arial" charset="0"/>
              </a:rPr>
              <a:t>(1)</a:t>
            </a:r>
            <a:r>
              <a:rPr lang="en-US" sz="1600" dirty="0">
                <a:solidFill>
                  <a:srgbClr val="333333"/>
                </a:solidFill>
                <a:latin typeface="Arial" charset="0"/>
              </a:rPr>
              <a:t>Mobile Network Connectivity Function (M-NCF)。</a:t>
            </a:r>
            <a:r>
              <a:rPr lang="zh-CN" altLang="en-US" sz="1600" dirty="0">
                <a:solidFill>
                  <a:srgbClr val="333333"/>
                </a:solidFill>
                <a:latin typeface="Arial" charset="0"/>
              </a:rPr>
              <a:t>移动网络连接功能设备。提供各种设备接入移动网络的物理介质。 </a:t>
            </a:r>
            <a:r>
              <a:rPr lang="en-US" sz="1600" dirty="0">
                <a:solidFill>
                  <a:srgbClr val="333333"/>
                </a:solidFill>
                <a:latin typeface="Arial" charset="0"/>
              </a:rPr>
              <a:t>DLNA</a:t>
            </a:r>
            <a:r>
              <a:rPr lang="zh-CN" altLang="en-US" sz="1600" dirty="0">
                <a:solidFill>
                  <a:srgbClr val="333333"/>
                </a:solidFill>
                <a:latin typeface="Arial" charset="0"/>
              </a:rPr>
              <a:t>的希望是全部实现无线化。</a:t>
            </a:r>
            <a:endParaRPr lang="zh-CN" altLang="en-US" sz="1600" dirty="0">
              <a:solidFill>
                <a:srgbClr val="333333"/>
              </a:solidFill>
              <a:latin typeface="Arial" charset="0"/>
            </a:endParaRPr>
          </a:p>
          <a:p>
            <a:r>
              <a:rPr lang="en-US" altLang="zh-CN" sz="1600" dirty="0">
                <a:solidFill>
                  <a:srgbClr val="333333"/>
                </a:solidFill>
                <a:latin typeface="Arial" charset="0"/>
              </a:rPr>
              <a:t>(2)</a:t>
            </a:r>
            <a:r>
              <a:rPr lang="en-US" sz="1600" dirty="0">
                <a:solidFill>
                  <a:srgbClr val="333333"/>
                </a:solidFill>
                <a:latin typeface="Arial" charset="0"/>
              </a:rPr>
              <a:t>Interoperability Unit (MIU)</a:t>
            </a:r>
            <a:r>
              <a:rPr lang="zh-CN" altLang="en-US" sz="1600" dirty="0">
                <a:solidFill>
                  <a:srgbClr val="333333"/>
                </a:solidFill>
                <a:latin typeface="Arial" charset="0"/>
              </a:rPr>
              <a:t>媒体交互设备。提供媒体格式的转换以支持各种设备需要。</a:t>
            </a:r>
            <a:endParaRPr lang="zh-CN" altLang="en-US" sz="1600" b="0" i="0" dirty="0">
              <a:solidFill>
                <a:srgbClr val="333333"/>
              </a:solidFill>
              <a:effectLst/>
              <a:latin typeface="Aria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charset="0"/>
              </a:rPr>
              <a:t>(1) </a:t>
            </a:r>
            <a:r>
              <a:rPr lang="en-US" altLang="zh-CN" sz="1600" dirty="0" err="1">
                <a:solidFill>
                  <a:srgbClr val="333333"/>
                </a:solidFill>
                <a:latin typeface="Arial" charset="0"/>
              </a:rPr>
              <a:t>NetWorking</a:t>
            </a:r>
            <a:r>
              <a:rPr lang="en-US" altLang="zh-CN" sz="1600" dirty="0">
                <a:solidFill>
                  <a:srgbClr val="333333"/>
                </a:solidFill>
                <a:latin typeface="Arial" charset="0"/>
              </a:rPr>
              <a:t> Connectivity </a:t>
            </a:r>
            <a:r>
              <a:rPr lang="zh-CN" altLang="en-US" sz="1600" dirty="0">
                <a:solidFill>
                  <a:srgbClr val="333333"/>
                </a:solidFill>
                <a:latin typeface="Arial" charset="0"/>
              </a:rPr>
              <a:t>网络互联方式</a:t>
            </a:r>
            <a:r>
              <a:rPr lang="en-US" altLang="zh-CN" sz="1600" dirty="0">
                <a:solidFill>
                  <a:srgbClr val="333333"/>
                </a:solidFill>
                <a:latin typeface="Arial" charset="0"/>
              </a:rPr>
              <a:t>:</a:t>
            </a:r>
            <a:r>
              <a:rPr lang="zh-CN" altLang="en-US" sz="1600" dirty="0">
                <a:solidFill>
                  <a:srgbClr val="333333"/>
                </a:solidFill>
                <a:latin typeface="Arial" charset="0"/>
              </a:rPr>
              <a:t>包括物理连接的标</a:t>
            </a:r>
            <a:r>
              <a:rPr lang="zh-CN" altLang="en-US" sz="1600" dirty="0" smtClean="0">
                <a:solidFill>
                  <a:srgbClr val="333333"/>
                </a:solidFill>
                <a:latin typeface="Arial" charset="0"/>
              </a:rPr>
              <a:t>准。</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2) </a:t>
            </a:r>
            <a:r>
              <a:rPr lang="en-US" altLang="zh-CN" sz="1600" dirty="0" err="1">
                <a:solidFill>
                  <a:srgbClr val="333333"/>
                </a:solidFill>
                <a:latin typeface="Arial" charset="0"/>
              </a:rPr>
              <a:t>NetWorking</a:t>
            </a:r>
            <a:r>
              <a:rPr lang="en-US" altLang="zh-CN" sz="1600" dirty="0">
                <a:solidFill>
                  <a:srgbClr val="333333"/>
                </a:solidFill>
                <a:latin typeface="Arial" charset="0"/>
              </a:rPr>
              <a:t> Stack </a:t>
            </a:r>
            <a:r>
              <a:rPr lang="zh-CN" altLang="en-US" sz="1600" dirty="0">
                <a:solidFill>
                  <a:srgbClr val="333333"/>
                </a:solidFill>
                <a:latin typeface="Arial" charset="0"/>
              </a:rPr>
              <a:t>网络协议栈：</a:t>
            </a:r>
            <a:r>
              <a:rPr lang="en-US" altLang="zh-CN" sz="1600" dirty="0">
                <a:solidFill>
                  <a:srgbClr val="333333"/>
                </a:solidFill>
                <a:latin typeface="Arial" charset="0"/>
              </a:rPr>
              <a:t>DLNA</a:t>
            </a:r>
            <a:r>
              <a:rPr lang="zh-CN" altLang="en-US" sz="1600" dirty="0">
                <a:solidFill>
                  <a:srgbClr val="333333"/>
                </a:solidFill>
                <a:latin typeface="Arial" charset="0"/>
              </a:rPr>
              <a:t>的互联传输基本上是在</a:t>
            </a:r>
            <a:r>
              <a:rPr lang="en-US" altLang="zh-CN" sz="1600" dirty="0">
                <a:solidFill>
                  <a:srgbClr val="333333"/>
                </a:solidFill>
                <a:latin typeface="Arial" charset="0"/>
              </a:rPr>
              <a:t>IPV4</a:t>
            </a:r>
            <a:r>
              <a:rPr lang="zh-CN" altLang="en-US" sz="1600" dirty="0">
                <a:solidFill>
                  <a:srgbClr val="333333"/>
                </a:solidFill>
                <a:latin typeface="Arial" charset="0"/>
              </a:rPr>
              <a:t>协议簇的基础上的</a:t>
            </a:r>
            <a:r>
              <a:rPr lang="zh-CN" altLang="en-US" sz="1600" dirty="0" smtClean="0">
                <a:solidFill>
                  <a:srgbClr val="333333"/>
                </a:solidFill>
                <a:latin typeface="Arial" charset="0"/>
              </a:rPr>
              <a:t>。</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3)Device </a:t>
            </a:r>
            <a:r>
              <a:rPr lang="en-US" altLang="zh-CN" sz="1600" dirty="0" err="1">
                <a:solidFill>
                  <a:srgbClr val="333333"/>
                </a:solidFill>
                <a:latin typeface="Arial" charset="0"/>
              </a:rPr>
              <a:t>Discovery&amp;Control</a:t>
            </a:r>
            <a:r>
              <a:rPr lang="en-US" altLang="zh-CN" sz="1600" dirty="0">
                <a:solidFill>
                  <a:srgbClr val="333333"/>
                </a:solidFill>
                <a:latin typeface="Arial" charset="0"/>
              </a:rPr>
              <a:t> </a:t>
            </a:r>
            <a:r>
              <a:rPr lang="zh-CN" altLang="en-US" sz="1600" dirty="0">
                <a:solidFill>
                  <a:srgbClr val="333333"/>
                </a:solidFill>
                <a:latin typeface="Arial" charset="0"/>
              </a:rPr>
              <a:t>设备发现和控制</a:t>
            </a:r>
            <a:r>
              <a:rPr lang="zh-CN" altLang="en-US" sz="1600" dirty="0" smtClean="0">
                <a:solidFill>
                  <a:srgbClr val="333333"/>
                </a:solidFill>
                <a:latin typeface="Arial" charset="0"/>
              </a:rPr>
              <a:t>。这</a:t>
            </a:r>
            <a:r>
              <a:rPr lang="zh-CN" altLang="en-US" sz="1600" dirty="0">
                <a:solidFill>
                  <a:srgbClr val="333333"/>
                </a:solidFill>
                <a:latin typeface="Arial" charset="0"/>
              </a:rPr>
              <a:t>个层次是比较</a:t>
            </a:r>
            <a:r>
              <a:rPr lang="en-US" altLang="zh-CN" sz="1600" dirty="0">
                <a:solidFill>
                  <a:srgbClr val="333333"/>
                </a:solidFill>
                <a:latin typeface="Arial" charset="0"/>
              </a:rPr>
              <a:t>essential</a:t>
            </a:r>
            <a:r>
              <a:rPr lang="zh-CN" altLang="en-US" sz="1600" dirty="0">
                <a:solidFill>
                  <a:srgbClr val="333333"/>
                </a:solidFill>
                <a:latin typeface="Arial" charset="0"/>
              </a:rPr>
              <a:t>的，是</a:t>
            </a:r>
            <a:r>
              <a:rPr lang="en-US" altLang="zh-CN" sz="1600" dirty="0">
                <a:solidFill>
                  <a:srgbClr val="333333"/>
                </a:solidFill>
                <a:latin typeface="Arial" charset="0"/>
              </a:rPr>
              <a:t>DLNA</a:t>
            </a:r>
            <a:r>
              <a:rPr lang="zh-CN" altLang="en-US" sz="1600" dirty="0">
                <a:solidFill>
                  <a:srgbClr val="333333"/>
                </a:solidFill>
                <a:latin typeface="Arial" charset="0"/>
              </a:rPr>
              <a:t>的基础协议框架。</a:t>
            </a:r>
            <a:r>
              <a:rPr lang="en-US" altLang="zh-CN" sz="1600" dirty="0">
                <a:solidFill>
                  <a:srgbClr val="333333"/>
                </a:solidFill>
                <a:latin typeface="Arial" charset="0"/>
              </a:rPr>
              <a:t>DLNA</a:t>
            </a:r>
            <a:r>
              <a:rPr lang="zh-CN" altLang="en-US" sz="1600" dirty="0">
                <a:solidFill>
                  <a:srgbClr val="333333"/>
                </a:solidFill>
                <a:latin typeface="Arial" charset="0"/>
              </a:rPr>
              <a:t>用</a:t>
            </a:r>
            <a:r>
              <a:rPr lang="en-US" altLang="zh-CN" sz="1600" dirty="0">
                <a:solidFill>
                  <a:srgbClr val="333333"/>
                </a:solidFill>
                <a:latin typeface="Arial" charset="0"/>
              </a:rPr>
              <a:t>UPnP</a:t>
            </a:r>
            <a:r>
              <a:rPr lang="zh-CN" altLang="en-US" sz="1600" dirty="0">
                <a:solidFill>
                  <a:srgbClr val="333333"/>
                </a:solidFill>
                <a:latin typeface="Arial" charset="0"/>
              </a:rPr>
              <a:t>协议来实现设备的发现和控制。下面重点看一下</a:t>
            </a:r>
            <a:r>
              <a:rPr lang="en-US" altLang="zh-CN" sz="1600" dirty="0">
                <a:solidFill>
                  <a:srgbClr val="333333"/>
                </a:solidFill>
                <a:latin typeface="Arial" charset="0"/>
              </a:rPr>
              <a:t>UPnP</a:t>
            </a:r>
            <a:r>
              <a:rPr lang="zh-CN" altLang="en-US" sz="1600" dirty="0" smtClean="0">
                <a:solidFill>
                  <a:srgbClr val="333333"/>
                </a:solidFill>
                <a:latin typeface="Arial" charset="0"/>
              </a:rPr>
              <a:t>。</a:t>
            </a:r>
            <a:r>
              <a:rPr lang="en-US" sz="1600" dirty="0"/>
              <a:t>http://upnp.org/sdcps-and-certification/standards/device-architecture-documents</a:t>
            </a:r>
            <a:endParaRPr lang="zh-CN" altLang="en-US" sz="1600" b="0" i="0" dirty="0">
              <a:solidFill>
                <a:srgbClr val="333333"/>
              </a:solidFill>
              <a:effectLst/>
              <a:latin typeface="Arial"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charset="0"/>
              </a:rPr>
              <a:t>(4</a:t>
            </a:r>
            <a:r>
              <a:rPr lang="en-US" sz="1600" dirty="0" smtClean="0">
                <a:solidFill>
                  <a:srgbClr val="333333"/>
                </a:solidFill>
                <a:latin typeface="Arial" charset="0"/>
              </a:rPr>
              <a:t>) Media </a:t>
            </a:r>
            <a:r>
              <a:rPr lang="en-US" sz="1600" dirty="0">
                <a:solidFill>
                  <a:srgbClr val="333333"/>
                </a:solidFill>
                <a:latin typeface="Arial" charset="0"/>
              </a:rPr>
              <a:t>Management</a:t>
            </a:r>
            <a:r>
              <a:rPr lang="zh-CN" altLang="en-US" sz="1600" dirty="0">
                <a:solidFill>
                  <a:srgbClr val="333333"/>
                </a:solidFill>
                <a:latin typeface="Arial" charset="0"/>
              </a:rPr>
              <a:t>媒体管理。媒体管理包括媒体的识别、管理、分发和记录（保存），</a:t>
            </a:r>
            <a:r>
              <a:rPr lang="en-US" sz="1600" dirty="0">
                <a:solidFill>
                  <a:srgbClr val="333333"/>
                </a:solidFill>
                <a:latin typeface="Arial" charset="0"/>
              </a:rPr>
              <a:t>UPnP AV Architecture:1 and UPnP Printer Architecture:1</a:t>
            </a:r>
            <a:r>
              <a:rPr lang="zh-CN" altLang="en-US" sz="1600" dirty="0">
                <a:solidFill>
                  <a:srgbClr val="333333"/>
                </a:solidFill>
                <a:latin typeface="Arial" charset="0"/>
              </a:rPr>
              <a:t>这两个属于</a:t>
            </a:r>
            <a:r>
              <a:rPr lang="en-US" sz="1600" dirty="0">
                <a:solidFill>
                  <a:srgbClr val="333333"/>
                </a:solidFill>
                <a:latin typeface="Arial" charset="0"/>
              </a:rPr>
              <a:t>UPnP</a:t>
            </a:r>
            <a:r>
              <a:rPr lang="zh-CN" altLang="en-US" sz="1600" dirty="0">
                <a:solidFill>
                  <a:srgbClr val="333333"/>
                </a:solidFill>
                <a:latin typeface="Arial" charset="0"/>
              </a:rPr>
              <a:t>的文档会说明如何进行媒体管理。我将在 </a:t>
            </a:r>
            <a:r>
              <a:rPr lang="zh-CN" altLang="en-US" sz="1600" b="1" dirty="0">
                <a:solidFill>
                  <a:srgbClr val="333333"/>
                </a:solidFill>
                <a:latin typeface="Arial" charset="0"/>
              </a:rPr>
              <a:t>扩展阅读</a:t>
            </a:r>
            <a:r>
              <a:rPr lang="en-US" sz="1600" b="1" dirty="0" err="1">
                <a:solidFill>
                  <a:srgbClr val="333333"/>
                </a:solidFill>
                <a:latin typeface="Arial" charset="0"/>
              </a:rPr>
              <a:t>II：</a:t>
            </a:r>
            <a:r>
              <a:rPr lang="en-US" sz="1600" dirty="0" err="1">
                <a:solidFill>
                  <a:srgbClr val="333333"/>
                </a:solidFill>
                <a:latin typeface="Arial" charset="0"/>
              </a:rPr>
              <a:t>UPnP</a:t>
            </a:r>
            <a:r>
              <a:rPr lang="en-US" sz="1600" dirty="0">
                <a:solidFill>
                  <a:srgbClr val="333333"/>
                </a:solidFill>
                <a:latin typeface="Arial" charset="0"/>
              </a:rPr>
              <a:t> AV Architecture </a:t>
            </a:r>
            <a:r>
              <a:rPr lang="zh-CN" altLang="en-US" sz="1600" dirty="0">
                <a:solidFill>
                  <a:srgbClr val="333333"/>
                </a:solidFill>
                <a:latin typeface="Arial" charset="0"/>
              </a:rPr>
              <a:t>一文中稍微详细介绍</a:t>
            </a:r>
            <a:r>
              <a:rPr lang="en-US" sz="1600" dirty="0">
                <a:solidFill>
                  <a:srgbClr val="333333"/>
                </a:solidFill>
                <a:latin typeface="Arial" charset="0"/>
              </a:rPr>
              <a:t>UPnP AV</a:t>
            </a:r>
            <a:r>
              <a:rPr lang="zh-CN" altLang="en-US" sz="1600" dirty="0">
                <a:solidFill>
                  <a:srgbClr val="333333"/>
                </a:solidFill>
                <a:latin typeface="Arial" charset="0"/>
              </a:rPr>
              <a:t>设备和</a:t>
            </a:r>
            <a:r>
              <a:rPr lang="en-US" sz="1600" dirty="0">
                <a:solidFill>
                  <a:srgbClr val="333333"/>
                </a:solidFill>
                <a:latin typeface="Arial" charset="0"/>
              </a:rPr>
              <a:t>CP</a:t>
            </a:r>
            <a:r>
              <a:rPr lang="zh-CN" altLang="en-US" sz="1600" dirty="0">
                <a:solidFill>
                  <a:srgbClr val="333333"/>
                </a:solidFill>
                <a:latin typeface="Arial"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charset="0"/>
              </a:rPr>
              <a:t>(5) Media Transport </a:t>
            </a:r>
            <a:r>
              <a:rPr lang="zh-CN" altLang="en-US" sz="1600" dirty="0">
                <a:solidFill>
                  <a:srgbClr val="333333"/>
                </a:solidFill>
                <a:latin typeface="Arial" charset="0"/>
              </a:rPr>
              <a:t>媒体传输：这一层用</a:t>
            </a:r>
            <a:r>
              <a:rPr lang="en-US" sz="1600" dirty="0">
                <a:solidFill>
                  <a:srgbClr val="333333"/>
                </a:solidFill>
                <a:latin typeface="Arial" charset="0"/>
              </a:rPr>
              <a:t>HTTP(</a:t>
            </a:r>
            <a:r>
              <a:rPr lang="en-US" sz="1600" dirty="0" err="1">
                <a:solidFill>
                  <a:srgbClr val="333333"/>
                </a:solidFill>
                <a:latin typeface="Arial" charset="0"/>
              </a:rPr>
              <a:t>HyperText</a:t>
            </a:r>
            <a:r>
              <a:rPr lang="en-US" sz="1600" dirty="0">
                <a:solidFill>
                  <a:srgbClr val="333333"/>
                </a:solidFill>
                <a:latin typeface="Arial" charset="0"/>
              </a:rPr>
              <a:t> Transfer Protocol)</a:t>
            </a:r>
            <a:r>
              <a:rPr lang="zh-CN" altLang="en-US" sz="1600" dirty="0">
                <a:solidFill>
                  <a:srgbClr val="333333"/>
                </a:solidFill>
                <a:latin typeface="Arial" charset="0"/>
              </a:rPr>
              <a:t>超文本传输协议。就是平时我们上网用的媒体传输协议。</a:t>
            </a:r>
            <a:r>
              <a:rPr lang="en-US" sz="1600" dirty="0">
                <a:solidFill>
                  <a:srgbClr val="333333"/>
                </a:solidFill>
                <a:latin typeface="Arial" charset="0"/>
              </a:rPr>
              <a:t>HTTP</a:t>
            </a:r>
            <a:r>
              <a:rPr lang="zh-CN" altLang="en-US" sz="1600" dirty="0">
                <a:solidFill>
                  <a:srgbClr val="333333"/>
                </a:solidFill>
                <a:latin typeface="Arial" charset="0"/>
              </a:rPr>
              <a:t>用</a:t>
            </a:r>
            <a:r>
              <a:rPr lang="en-US" sz="1600" dirty="0">
                <a:solidFill>
                  <a:srgbClr val="333333"/>
                </a:solidFill>
                <a:latin typeface="Arial" charset="0"/>
              </a:rPr>
              <a:t>TCP</a:t>
            </a:r>
            <a:r>
              <a:rPr lang="zh-CN" altLang="en-US" sz="1600" dirty="0">
                <a:solidFill>
                  <a:srgbClr val="333333"/>
                </a:solidFill>
                <a:latin typeface="Arial" charset="0"/>
              </a:rPr>
              <a:t>可靠传输，也有混合</a:t>
            </a:r>
            <a:r>
              <a:rPr lang="en-US" sz="1600" dirty="0">
                <a:solidFill>
                  <a:srgbClr val="333333"/>
                </a:solidFill>
                <a:latin typeface="Arial" charset="0"/>
              </a:rPr>
              <a:t>UDP</a:t>
            </a:r>
            <a:r>
              <a:rPr lang="zh-CN" altLang="en-US" sz="1600" dirty="0">
                <a:solidFill>
                  <a:srgbClr val="333333"/>
                </a:solidFill>
                <a:latin typeface="Arial" charset="0"/>
              </a:rPr>
              <a:t>方式的</a:t>
            </a:r>
            <a:r>
              <a:rPr lang="en-US" sz="1600" dirty="0">
                <a:solidFill>
                  <a:srgbClr val="333333"/>
                </a:solidFill>
                <a:latin typeface="Arial" charset="0"/>
              </a:rPr>
              <a:t>HTTP。</a:t>
            </a:r>
            <a:r>
              <a:rPr lang="zh-CN" altLang="en-US" sz="1600" dirty="0">
                <a:solidFill>
                  <a:srgbClr val="333333"/>
                </a:solidFill>
                <a:latin typeface="Arial" charset="0"/>
              </a:rPr>
              <a:t>现在</a:t>
            </a:r>
            <a:r>
              <a:rPr lang="en-US" sz="1600" dirty="0">
                <a:solidFill>
                  <a:srgbClr val="333333"/>
                </a:solidFill>
                <a:latin typeface="Arial" charset="0"/>
              </a:rPr>
              <a:t>HTTP</a:t>
            </a:r>
            <a:r>
              <a:rPr lang="zh-CN" altLang="en-US" sz="1600" dirty="0">
                <a:solidFill>
                  <a:srgbClr val="333333"/>
                </a:solidFill>
                <a:latin typeface="Arial" charset="0"/>
              </a:rPr>
              <a:t>的最新版本是</a:t>
            </a:r>
            <a:r>
              <a:rPr lang="en-US" sz="1600" dirty="0">
                <a:solidFill>
                  <a:srgbClr val="333333"/>
                </a:solidFill>
                <a:latin typeface="Arial" charset="0"/>
              </a:rPr>
              <a:t>HTTP1.1。</a:t>
            </a:r>
            <a:r>
              <a:rPr lang="zh-CN" altLang="en-US" sz="1600" dirty="0">
                <a:solidFill>
                  <a:srgbClr val="333333"/>
                </a:solidFill>
                <a:latin typeface="Arial" charset="0"/>
              </a:rPr>
              <a:t>可选协议是</a:t>
            </a:r>
            <a:r>
              <a:rPr lang="en-US" sz="1600" dirty="0">
                <a:solidFill>
                  <a:srgbClr val="333333"/>
                </a:solidFill>
                <a:latin typeface="Arial"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charset="0"/>
              </a:rPr>
              <a:t>(6</a:t>
            </a:r>
            <a:r>
              <a:rPr lang="en-US" altLang="zh-CN" sz="1600" dirty="0" smtClean="0">
                <a:solidFill>
                  <a:srgbClr val="333333"/>
                </a:solidFill>
                <a:latin typeface="Arial" charset="0"/>
              </a:rPr>
              <a:t>) Media </a:t>
            </a:r>
            <a:r>
              <a:rPr lang="en-US" altLang="zh-CN" sz="1600" dirty="0">
                <a:solidFill>
                  <a:srgbClr val="333333"/>
                </a:solidFill>
                <a:latin typeface="Arial" charset="0"/>
              </a:rPr>
              <a:t>Formats</a:t>
            </a:r>
            <a:r>
              <a:rPr lang="zh-CN" altLang="en-US" sz="1600" dirty="0">
                <a:solidFill>
                  <a:srgbClr val="333333"/>
                </a:solidFill>
                <a:latin typeface="Arial" charset="0"/>
              </a:rPr>
              <a:t>媒体格式。格式</a:t>
            </a:r>
            <a:r>
              <a:rPr lang="en-US" altLang="zh-CN" sz="1600" dirty="0">
                <a:solidFill>
                  <a:srgbClr val="333333"/>
                </a:solidFill>
                <a:latin typeface="Arial" charset="0"/>
              </a:rPr>
              <a:t>Formats</a:t>
            </a:r>
            <a:r>
              <a:rPr lang="zh-CN" altLang="en-US" sz="1600" dirty="0">
                <a:solidFill>
                  <a:srgbClr val="333333"/>
                </a:solidFill>
                <a:latin typeface="Arial" charset="0"/>
              </a:rPr>
              <a:t>在这里等同于编码格式</a:t>
            </a:r>
            <a:r>
              <a:rPr lang="en-US" altLang="zh-CN" sz="1600" dirty="0">
                <a:solidFill>
                  <a:srgbClr val="333333"/>
                </a:solidFill>
                <a:latin typeface="Arial" charset="0"/>
              </a:rPr>
              <a:t>Codec</a:t>
            </a:r>
            <a:r>
              <a:rPr lang="zh-CN" altLang="en-US" sz="1600" dirty="0">
                <a:solidFill>
                  <a:srgbClr val="333333"/>
                </a:solidFill>
                <a:latin typeface="Arial" charset="0"/>
              </a:rPr>
              <a:t>，平时我们说的编码格式比如</a:t>
            </a:r>
            <a:r>
              <a:rPr lang="en-US" altLang="zh-CN" sz="1600" dirty="0">
                <a:solidFill>
                  <a:srgbClr val="333333"/>
                </a:solidFill>
                <a:latin typeface="Arial" charset="0"/>
              </a:rPr>
              <a:t>Mpeg-2</a:t>
            </a:r>
            <a:r>
              <a:rPr lang="zh-CN" altLang="en-US" sz="1600" dirty="0">
                <a:solidFill>
                  <a:srgbClr val="333333"/>
                </a:solidFill>
                <a:latin typeface="Arial" charset="0"/>
              </a:rPr>
              <a:t>，</a:t>
            </a:r>
            <a:r>
              <a:rPr lang="en-US" altLang="zh-CN" sz="1600" dirty="0">
                <a:solidFill>
                  <a:srgbClr val="333333"/>
                </a:solidFill>
                <a:latin typeface="Arial" charset="0"/>
              </a:rPr>
              <a:t>AVC</a:t>
            </a:r>
            <a:r>
              <a:rPr lang="zh-CN" altLang="en-US" sz="1600" dirty="0">
                <a:solidFill>
                  <a:srgbClr val="333333"/>
                </a:solidFill>
                <a:latin typeface="Arial" charset="0"/>
              </a:rPr>
              <a:t>，</a:t>
            </a:r>
            <a:r>
              <a:rPr lang="en-US" altLang="zh-CN" sz="1600" dirty="0">
                <a:solidFill>
                  <a:srgbClr val="333333"/>
                </a:solidFill>
                <a:latin typeface="Arial" charset="0"/>
              </a:rPr>
              <a:t>x264</a:t>
            </a:r>
            <a:r>
              <a:rPr lang="zh-CN" altLang="en-US" sz="1600" dirty="0">
                <a:solidFill>
                  <a:srgbClr val="333333"/>
                </a:solidFill>
                <a:latin typeface="Arial" charset="0"/>
              </a:rPr>
              <a:t>就是视频编码格式；</a:t>
            </a:r>
            <a:r>
              <a:rPr lang="en-US" altLang="zh-CN" sz="1600" dirty="0">
                <a:solidFill>
                  <a:srgbClr val="333333"/>
                </a:solidFill>
                <a:latin typeface="Arial" charset="0"/>
              </a:rPr>
              <a:t>PCM</a:t>
            </a:r>
            <a:r>
              <a:rPr lang="zh-CN" altLang="en-US" sz="1600" dirty="0">
                <a:solidFill>
                  <a:srgbClr val="333333"/>
                </a:solidFill>
                <a:latin typeface="Arial" charset="0"/>
              </a:rPr>
              <a:t>，</a:t>
            </a:r>
            <a:r>
              <a:rPr lang="en-US" altLang="zh-CN" sz="1600" dirty="0">
                <a:solidFill>
                  <a:srgbClr val="333333"/>
                </a:solidFill>
                <a:latin typeface="Arial" charset="0"/>
              </a:rPr>
              <a:t>mp3(MPEG-2 Layer 3)</a:t>
            </a:r>
            <a:r>
              <a:rPr lang="zh-CN" altLang="en-US" sz="1600" dirty="0">
                <a:solidFill>
                  <a:srgbClr val="333333"/>
                </a:solidFill>
                <a:latin typeface="Arial" charset="0"/>
              </a:rPr>
              <a:t>，</a:t>
            </a:r>
            <a:r>
              <a:rPr lang="en-US" altLang="zh-CN" sz="1600" dirty="0" err="1">
                <a:solidFill>
                  <a:srgbClr val="333333"/>
                </a:solidFill>
                <a:latin typeface="Arial" charset="0"/>
              </a:rPr>
              <a:t>aac</a:t>
            </a:r>
            <a:r>
              <a:rPr lang="zh-CN" altLang="en-US" sz="1600" dirty="0">
                <a:solidFill>
                  <a:srgbClr val="333333"/>
                </a:solidFill>
                <a:latin typeface="Arial" charset="0"/>
              </a:rPr>
              <a:t>，</a:t>
            </a:r>
            <a:r>
              <a:rPr lang="en-US" altLang="zh-CN" sz="1600" dirty="0" err="1">
                <a:solidFill>
                  <a:srgbClr val="333333"/>
                </a:solidFill>
                <a:latin typeface="Arial" charset="0"/>
              </a:rPr>
              <a:t>flac</a:t>
            </a:r>
            <a:r>
              <a:rPr lang="zh-CN" altLang="en-US" sz="1600" dirty="0">
                <a:solidFill>
                  <a:srgbClr val="333333"/>
                </a:solidFill>
                <a:latin typeface="Arial" charset="0"/>
              </a:rPr>
              <a:t>就是音频编码格式。而</a:t>
            </a:r>
            <a:r>
              <a:rPr lang="en-US" altLang="zh-CN" sz="1600" dirty="0" err="1">
                <a:solidFill>
                  <a:srgbClr val="333333"/>
                </a:solidFill>
                <a:latin typeface="Arial" charset="0"/>
              </a:rPr>
              <a:t>avi</a:t>
            </a:r>
            <a:r>
              <a:rPr lang="zh-CN" altLang="en-US" sz="1600" dirty="0">
                <a:solidFill>
                  <a:srgbClr val="333333"/>
                </a:solidFill>
                <a:latin typeface="Arial" charset="0"/>
              </a:rPr>
              <a:t>，</a:t>
            </a:r>
            <a:r>
              <a:rPr lang="en-US" altLang="zh-CN" sz="1600" dirty="0" err="1">
                <a:solidFill>
                  <a:srgbClr val="333333"/>
                </a:solidFill>
                <a:latin typeface="Arial" charset="0"/>
              </a:rPr>
              <a:t>rmvb</a:t>
            </a:r>
            <a:r>
              <a:rPr lang="zh-CN" altLang="en-US" sz="1600" dirty="0">
                <a:solidFill>
                  <a:srgbClr val="333333"/>
                </a:solidFill>
                <a:latin typeface="Arial" charset="0"/>
              </a:rPr>
              <a:t>，</a:t>
            </a:r>
            <a:r>
              <a:rPr lang="en-US" altLang="zh-CN" sz="1600" dirty="0" err="1">
                <a:solidFill>
                  <a:srgbClr val="333333"/>
                </a:solidFill>
                <a:latin typeface="Arial" charset="0"/>
              </a:rPr>
              <a:t>mkv</a:t>
            </a:r>
            <a:r>
              <a:rPr lang="zh-CN" altLang="en-US" sz="1600" dirty="0">
                <a:solidFill>
                  <a:srgbClr val="333333"/>
                </a:solidFill>
                <a:latin typeface="Arial"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charset="0"/>
              </a:rPr>
              <a:t>(7</a:t>
            </a:r>
            <a:r>
              <a:rPr lang="en-US" altLang="zh-CN" sz="1600" dirty="0" smtClean="0">
                <a:solidFill>
                  <a:srgbClr val="333333"/>
                </a:solidFill>
                <a:latin typeface="Arial" charset="0"/>
              </a:rPr>
              <a:t>) Remote </a:t>
            </a:r>
            <a:r>
              <a:rPr lang="en-US" altLang="zh-CN" sz="1600" dirty="0">
                <a:solidFill>
                  <a:srgbClr val="333333"/>
                </a:solidFill>
                <a:latin typeface="Arial" charset="0"/>
              </a:rPr>
              <a:t>UI </a:t>
            </a:r>
            <a:r>
              <a:rPr lang="zh-CN" altLang="en-US" sz="1600" dirty="0">
                <a:solidFill>
                  <a:srgbClr val="333333"/>
                </a:solidFill>
                <a:latin typeface="Arial" charset="0"/>
              </a:rPr>
              <a:t>远程用户接口。说白了就是遥控器。</a:t>
            </a:r>
            <a:endParaRPr lang="en-US" sz="1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itchFamily="34" charset="0"/>
              </a:rPr>
              <a:t>UPnP</a:t>
            </a:r>
            <a:r>
              <a:rPr lang="zh-CN" altLang="en-US" dirty="0">
                <a:solidFill>
                  <a:srgbClr val="000305"/>
                </a:solidFill>
                <a:latin typeface="Trebuchet MS"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charset="0"/>
              <a:buChar char="•"/>
            </a:pPr>
            <a:r>
              <a:rPr lang="zh-CN" altLang="en-US" dirty="0">
                <a:solidFill>
                  <a:srgbClr val="000305"/>
                </a:solidFill>
                <a:latin typeface="Trebuchet MS" pitchFamily="34" charset="0"/>
              </a:rPr>
              <a:t>寻址：设备通过</a:t>
            </a:r>
            <a:r>
              <a:rPr lang="en-US" altLang="zh-CN" dirty="0">
                <a:solidFill>
                  <a:srgbClr val="000305"/>
                </a:solidFill>
                <a:latin typeface="Trebuchet MS" pitchFamily="34" charset="0"/>
              </a:rPr>
              <a:t>DHCP</a:t>
            </a:r>
            <a:r>
              <a:rPr lang="zh-CN" altLang="en-US" dirty="0">
                <a:solidFill>
                  <a:srgbClr val="000305"/>
                </a:solidFill>
                <a:latin typeface="Trebuchet MS" pitchFamily="34" charset="0"/>
              </a:rPr>
              <a:t>或</a:t>
            </a:r>
            <a:r>
              <a:rPr lang="en-US" altLang="zh-CN" dirty="0">
                <a:solidFill>
                  <a:srgbClr val="000305"/>
                </a:solidFill>
                <a:latin typeface="Trebuchet MS" pitchFamily="34" charset="0"/>
              </a:rPr>
              <a:t>Auto-IP</a:t>
            </a:r>
            <a:r>
              <a:rPr lang="zh-CN" altLang="en-US" dirty="0">
                <a:solidFill>
                  <a:srgbClr val="000305"/>
                </a:solidFill>
                <a:latin typeface="Trebuchet MS" pitchFamily="34" charset="0"/>
              </a:rPr>
              <a:t>自动获取一个</a:t>
            </a:r>
            <a:r>
              <a:rPr lang="en-US" altLang="zh-CN" dirty="0">
                <a:solidFill>
                  <a:srgbClr val="000305"/>
                </a:solidFill>
                <a:latin typeface="Trebuchet MS" pitchFamily="34" charset="0"/>
              </a:rPr>
              <a:t>IP</a:t>
            </a:r>
            <a:r>
              <a:rPr lang="zh-CN" altLang="en-US" dirty="0">
                <a:solidFill>
                  <a:srgbClr val="000305"/>
                </a:solidFill>
                <a:latin typeface="Trebuchet MS" pitchFamily="34" charset="0"/>
              </a:rPr>
              <a:t>地址，并测试及定时检查地址可用性。</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发现：通过</a:t>
            </a:r>
            <a:r>
              <a:rPr lang="en-US" altLang="zh-CN" dirty="0">
                <a:solidFill>
                  <a:srgbClr val="000305"/>
                </a:solidFill>
                <a:latin typeface="Trebuchet MS" pitchFamily="34" charset="0"/>
              </a:rPr>
              <a:t>SSDP</a:t>
            </a:r>
            <a:r>
              <a:rPr lang="zh-CN" altLang="en-US" dirty="0">
                <a:solidFill>
                  <a:srgbClr val="000305"/>
                </a:solidFill>
                <a:latin typeface="Trebuchet MS" pitchFamily="34" charset="0"/>
              </a:rPr>
              <a:t>协议，当设备加入网络时向控制点宣告其可用服务。同样，当控制点加入网络时允许其搜索到感兴趣的设备。</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描述：使用</a:t>
            </a:r>
            <a:r>
              <a:rPr lang="en-US" altLang="zh-CN" dirty="0">
                <a:solidFill>
                  <a:srgbClr val="000305"/>
                </a:solidFill>
                <a:latin typeface="Trebuchet MS" pitchFamily="34" charset="0"/>
              </a:rPr>
              <a:t>XML</a:t>
            </a:r>
            <a:r>
              <a:rPr lang="zh-CN" altLang="en-US" dirty="0">
                <a:solidFill>
                  <a:srgbClr val="000305"/>
                </a:solidFill>
                <a:latin typeface="Trebuchet MS" pitchFamily="34" charset="0"/>
              </a:rPr>
              <a:t>形式，让控制点了解设备及其提供的功能。描述包括设备描述、服务描述、非标准厂商扩展等。</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控制：采用</a:t>
            </a:r>
            <a:r>
              <a:rPr lang="en-US" altLang="zh-CN" dirty="0">
                <a:solidFill>
                  <a:srgbClr val="000305"/>
                </a:solidFill>
                <a:latin typeface="Trebuchet MS" pitchFamily="34" charset="0"/>
              </a:rPr>
              <a:t>SOAP</a:t>
            </a:r>
            <a:r>
              <a:rPr lang="zh-CN" altLang="en-US" dirty="0">
                <a:solidFill>
                  <a:srgbClr val="000305"/>
                </a:solidFill>
                <a:latin typeface="Trebuchet MS" pitchFamily="34" charset="0"/>
              </a:rPr>
              <a:t>协议（</a:t>
            </a:r>
            <a:r>
              <a:rPr lang="en-US" altLang="zh-CN" dirty="0">
                <a:solidFill>
                  <a:srgbClr val="000305"/>
                </a:solidFill>
                <a:latin typeface="Trebuchet MS" pitchFamily="34" charset="0"/>
              </a:rPr>
              <a:t>Web Service</a:t>
            </a:r>
            <a:r>
              <a:rPr lang="zh-CN" altLang="en-US" dirty="0">
                <a:solidFill>
                  <a:srgbClr val="000305"/>
                </a:solidFill>
                <a:latin typeface="Trebuchet MS" pitchFamily="34" charset="0"/>
              </a:rPr>
              <a:t>协议），控制点向服务发出动作，设备服务执行后返回结果或错误码。或者控制点查询服务的状态变量值。</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事件：当服务状态变量发生改变时，发布者（服务）向订阅者发送事件消息，提醒订阅者状态变量改变。控制点采用</a:t>
            </a:r>
            <a:r>
              <a:rPr lang="en-US" altLang="zh-CN" dirty="0">
                <a:solidFill>
                  <a:srgbClr val="000305"/>
                </a:solidFill>
                <a:latin typeface="Trebuchet MS" pitchFamily="34" charset="0"/>
              </a:rPr>
              <a:t>GENA</a:t>
            </a:r>
            <a:r>
              <a:rPr lang="zh-CN" altLang="en-US" dirty="0">
                <a:solidFill>
                  <a:srgbClr val="000305"/>
                </a:solidFill>
                <a:latin typeface="Trebuchet MS" pitchFamily="34" charset="0"/>
              </a:rPr>
              <a:t>协议订阅服务所提供的事件。</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展示：控制点采用浏览器获得设备展示页面。</a:t>
            </a:r>
            <a:endParaRPr lang="zh-CN" altLang="en-US" b="0" i="0" dirty="0">
              <a:solidFill>
                <a:srgbClr val="000305"/>
              </a:solidFill>
              <a:effectLst/>
              <a:latin typeface="Trebuchet MS"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charset="0"/>
              </a:rPr>
              <a:t>Most VDI deployments are running Horizon View, </a:t>
            </a:r>
            <a:r>
              <a:rPr lang="en-US" dirty="0" err="1">
                <a:solidFill>
                  <a:srgbClr val="2C2B2B"/>
                </a:solidFill>
                <a:latin typeface="Arial" charset="0"/>
              </a:rPr>
              <a:t>XenDesktop</a:t>
            </a:r>
            <a:r>
              <a:rPr lang="en-US" dirty="0">
                <a:solidFill>
                  <a:srgbClr val="2C2B2B"/>
                </a:solidFill>
                <a:latin typeface="Arial" charset="0"/>
              </a:rPr>
              <a:t>, and XenApp; or other smaller market players such as </a:t>
            </a:r>
            <a:r>
              <a:rPr lang="en-US" dirty="0" err="1">
                <a:solidFill>
                  <a:srgbClr val="2C2B2B"/>
                </a:solidFill>
                <a:latin typeface="Arial" charset="0"/>
              </a:rPr>
              <a:t>vWorkspace</a:t>
            </a:r>
            <a:r>
              <a:rPr lang="en-US" dirty="0">
                <a:solidFill>
                  <a:srgbClr val="2C2B2B"/>
                </a:solidFill>
                <a:latin typeface="Arial" charset="0"/>
              </a:rPr>
              <a:t>, Parallels, and </a:t>
            </a:r>
            <a:r>
              <a:rPr lang="en-US" dirty="0" err="1">
                <a:solidFill>
                  <a:srgbClr val="2C2B2B"/>
                </a:solidFill>
                <a:latin typeface="Arial" charset="0"/>
              </a:rPr>
              <a:t>Ericom</a:t>
            </a:r>
            <a:r>
              <a:rPr lang="en-US" dirty="0">
                <a:solidFill>
                  <a:srgbClr val="2C2B2B"/>
                </a:solidFill>
                <a:latin typeface="Arial"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itchFamily="34" charset="0"/>
              </a:rPr>
              <a:t>除了定义了上面的基本的通信行为，</a:t>
            </a:r>
            <a:r>
              <a:rPr lang="en-US" dirty="0" err="1">
                <a:solidFill>
                  <a:srgbClr val="000305"/>
                </a:solidFill>
                <a:latin typeface="Trebuchet MS" pitchFamily="34" charset="0"/>
              </a:rPr>
              <a:t>upnp</a:t>
            </a:r>
            <a:r>
              <a:rPr lang="zh-CN" altLang="en-US" dirty="0">
                <a:solidFill>
                  <a:srgbClr val="000305"/>
                </a:solidFill>
                <a:latin typeface="Trebuchet MS" pitchFamily="34" charset="0"/>
              </a:rPr>
              <a:t>还定义了一个</a:t>
            </a:r>
            <a:r>
              <a:rPr lang="en-US" dirty="0">
                <a:solidFill>
                  <a:srgbClr val="000305"/>
                </a:solidFill>
                <a:latin typeface="Trebuchet MS" pitchFamily="34" charset="0"/>
              </a:rPr>
              <a:t>AV</a:t>
            </a:r>
            <a:r>
              <a:rPr lang="zh-CN" altLang="en-US" dirty="0">
                <a:solidFill>
                  <a:srgbClr val="000305"/>
                </a:solidFill>
                <a:latin typeface="Trebuchet MS" pitchFamily="34" charset="0"/>
              </a:rPr>
              <a:t>架构。</a:t>
            </a:r>
            <a:endParaRPr lang="zh-CN" altLang="en-US" dirty="0">
              <a:solidFill>
                <a:srgbClr val="000305"/>
              </a:solidFill>
              <a:latin typeface="Trebuchet MS" pitchFamily="34" charset="0"/>
            </a:endParaRPr>
          </a:p>
          <a:p>
            <a:pPr fontAlgn="base"/>
            <a:r>
              <a:rPr lang="en-US" dirty="0">
                <a:solidFill>
                  <a:srgbClr val="000305"/>
                </a:solidFill>
                <a:latin typeface="Trebuchet MS" pitchFamily="34" charset="0"/>
              </a:rPr>
              <a:t>UPnP</a:t>
            </a:r>
            <a:r>
              <a:rPr lang="zh-CN" altLang="en-US" dirty="0">
                <a:solidFill>
                  <a:srgbClr val="000305"/>
                </a:solidFill>
                <a:latin typeface="Trebuchet MS" pitchFamily="34" charset="0"/>
              </a:rPr>
              <a:t>定义的基本影音设备包括</a:t>
            </a:r>
            <a:r>
              <a:rPr lang="en-US" dirty="0" err="1">
                <a:solidFill>
                  <a:srgbClr val="000305"/>
                </a:solidFill>
                <a:latin typeface="Trebuchet MS" pitchFamily="34" charset="0"/>
              </a:rPr>
              <a:t>MediaServer</a:t>
            </a:r>
            <a:r>
              <a:rPr lang="en-US" dirty="0">
                <a:solidFill>
                  <a:srgbClr val="000305"/>
                </a:solidFill>
                <a:latin typeface="Trebuchet MS" pitchFamily="34" charset="0"/>
              </a:rPr>
              <a:t>（</a:t>
            </a:r>
            <a:r>
              <a:rPr lang="zh-CN" altLang="en-US" dirty="0">
                <a:solidFill>
                  <a:srgbClr val="000305"/>
                </a:solidFill>
                <a:latin typeface="Trebuchet MS" pitchFamily="34" charset="0"/>
              </a:rPr>
              <a:t>媒体服务器）、</a:t>
            </a:r>
            <a:r>
              <a:rPr lang="en-US" dirty="0" err="1">
                <a:solidFill>
                  <a:srgbClr val="000305"/>
                </a:solidFill>
                <a:latin typeface="Trebuchet MS" pitchFamily="34" charset="0"/>
              </a:rPr>
              <a:t>MediaRenderer</a:t>
            </a:r>
            <a:r>
              <a:rPr lang="en-US" dirty="0">
                <a:solidFill>
                  <a:srgbClr val="000305"/>
                </a:solidFill>
                <a:latin typeface="Trebuchet MS" pitchFamily="34" charset="0"/>
              </a:rPr>
              <a:t>（</a:t>
            </a:r>
            <a:r>
              <a:rPr lang="zh-CN" altLang="en-US" dirty="0">
                <a:solidFill>
                  <a:srgbClr val="000305"/>
                </a:solidFill>
                <a:latin typeface="Trebuchet MS" pitchFamily="34" charset="0"/>
              </a:rPr>
              <a:t>媒体渲染器）。其中</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ContentDirectory</a:t>
            </a:r>
            <a:r>
              <a:rPr lang="en-US" dirty="0">
                <a:solidFill>
                  <a:srgbClr val="000305"/>
                </a:solidFill>
                <a:latin typeface="Trebuchet MS" pitchFamily="34" charset="0"/>
              </a:rPr>
              <a:t>(CDS)</a:t>
            </a:r>
            <a:r>
              <a:rPr lang="zh-CN" altLang="en-US" dirty="0">
                <a:solidFill>
                  <a:srgbClr val="000305"/>
                </a:solidFill>
                <a:latin typeface="Trebuchet MS" pitchFamily="34" charset="0"/>
              </a:rPr>
              <a:t>等，</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RenderingControl</a:t>
            </a:r>
            <a:r>
              <a:rPr lang="en-US" dirty="0">
                <a:solidFill>
                  <a:srgbClr val="000305"/>
                </a:solidFill>
                <a:latin typeface="Trebuchet MS" pitchFamily="34" charset="0"/>
              </a:rPr>
              <a:t>(RCS)</a:t>
            </a:r>
            <a:r>
              <a:rPr lang="zh-CN" altLang="en-US" dirty="0">
                <a:solidFill>
                  <a:srgbClr val="000305"/>
                </a:solidFill>
                <a:latin typeface="Trebuchet MS" pitchFamily="34" charset="0"/>
              </a:rPr>
              <a:t>等。</a:t>
            </a:r>
            <a:endParaRPr lang="zh-CN" altLang="en-US" b="0" i="0" dirty="0">
              <a:solidFill>
                <a:srgbClr val="000305"/>
              </a:solidFill>
              <a:effectLst/>
              <a:latin typeface="Trebuchet MS"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itchFamily="34" charset="0"/>
              </a:rPr>
              <a:t>基本上</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是内容的提供者，</a:t>
            </a:r>
            <a:r>
              <a:rPr lang="en-US" dirty="0" err="1">
                <a:solidFill>
                  <a:srgbClr val="000305"/>
                </a:solidFill>
                <a:latin typeface="Trebuchet MS" pitchFamily="34" charset="0"/>
              </a:rPr>
              <a:t>controlpoint</a:t>
            </a:r>
            <a:r>
              <a:rPr lang="zh-CN" altLang="en-US" dirty="0">
                <a:solidFill>
                  <a:srgbClr val="000305"/>
                </a:solidFill>
                <a:latin typeface="Trebuchet MS" pitchFamily="34" charset="0"/>
              </a:rPr>
              <a:t>通过控制</a:t>
            </a:r>
            <a:r>
              <a:rPr lang="en-US" dirty="0" err="1">
                <a:solidFill>
                  <a:srgbClr val="000305"/>
                </a:solidFill>
                <a:latin typeface="Trebuchet MS" pitchFamily="34" charset="0"/>
              </a:rPr>
              <a:t>mediaserver，mediarenderer</a:t>
            </a:r>
            <a:r>
              <a:rPr lang="zh-CN" altLang="en-US" dirty="0">
                <a:solidFill>
                  <a:srgbClr val="000305"/>
                </a:solidFill>
                <a:latin typeface="Trebuchet MS" pitchFamily="34" charset="0"/>
              </a:rPr>
              <a:t>从</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里取得数据并播放，那么</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CDS::Browser/Search</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内容目录对象</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GetProtocolInfo</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支持的数据格式</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对支持的格式进行内容选择</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PrepareForConnection</a:t>
            </a:r>
            <a:r>
              <a:rPr lang="zh-CN" altLang="en-US" sz="1600" dirty="0">
                <a:solidFill>
                  <a:srgbClr val="000305"/>
                </a:solidFill>
                <a:latin typeface="Trebuchet MS" pitchFamily="34" charset="0"/>
              </a:rPr>
              <a:t>建立连接</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a:t>
            </a:r>
            <a:r>
              <a:rPr lang="en-US" sz="1600" dirty="0" err="1">
                <a:solidFill>
                  <a:srgbClr val="000305"/>
                </a:solidFill>
                <a:latin typeface="Trebuchet MS" pitchFamily="34" charset="0"/>
              </a:rPr>
              <a:t>SetAVTransportURI</a:t>
            </a:r>
            <a:r>
              <a:rPr lang="zh-CN" altLang="en-US" sz="1600" dirty="0">
                <a:solidFill>
                  <a:srgbClr val="000305"/>
                </a:solidFill>
                <a:latin typeface="Trebuchet MS" pitchFamily="34" charset="0"/>
              </a:rPr>
              <a:t>动作，设置内容</a:t>
            </a:r>
            <a:r>
              <a:rPr lang="en-US" sz="1600" dirty="0">
                <a:solidFill>
                  <a:srgbClr val="000305"/>
                </a:solidFill>
                <a:latin typeface="Trebuchet MS" pitchFamily="34" charset="0"/>
              </a:rPr>
              <a:t>URI</a:t>
            </a:r>
            <a:r>
              <a:rPr lang="zh-CN" altLang="en-US" sz="1600" dirty="0">
                <a:solidFill>
                  <a:srgbClr val="000305"/>
                </a:solidFill>
                <a:latin typeface="Trebuchet MS" pitchFamily="34" charset="0"/>
              </a:rPr>
              <a:t>路径</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AVT::Play</a:t>
            </a:r>
            <a:r>
              <a:rPr lang="zh-CN" altLang="en-US" sz="1600" dirty="0">
                <a:solidFill>
                  <a:srgbClr val="000305"/>
                </a:solidFill>
                <a:latin typeface="Trebuchet MS" pitchFamily="34" charset="0"/>
              </a:rPr>
              <a:t>动作，启动播放</a:t>
            </a:r>
            <a:endParaRPr lang="zh-CN" altLang="en-US" sz="1600" dirty="0">
              <a:solidFill>
                <a:srgbClr val="000305"/>
              </a:solidFill>
              <a:latin typeface="Trebuchet MS" pitchFamily="34" charset="0"/>
            </a:endParaRPr>
          </a:p>
          <a:p>
            <a:pPr fontAlgn="base">
              <a:buFont typeface="+mj-lt"/>
              <a:buAutoNum type="arabicPeriod"/>
            </a:pP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与</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之间通过</a:t>
            </a:r>
            <a:r>
              <a:rPr lang="en-US" sz="1600" dirty="0">
                <a:solidFill>
                  <a:srgbClr val="000305"/>
                </a:solidFill>
                <a:latin typeface="Trebuchet MS" pitchFamily="34" charset="0"/>
              </a:rPr>
              <a:t>HTTP GET</a:t>
            </a:r>
            <a:r>
              <a:rPr lang="zh-CN" altLang="en-US" sz="1600" dirty="0">
                <a:solidFill>
                  <a:srgbClr val="000305"/>
                </a:solidFill>
                <a:latin typeface="Trebuchet MS" pitchFamily="34" charset="0"/>
              </a:rPr>
              <a:t>进行内容传输</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RCS::</a:t>
            </a:r>
            <a:r>
              <a:rPr lang="en-US" sz="1600" dirty="0" err="1">
                <a:solidFill>
                  <a:srgbClr val="000305"/>
                </a:solidFill>
                <a:latin typeface="Trebuchet MS" pitchFamily="34" charset="0"/>
              </a:rPr>
              <a:t>SetVolumn</a:t>
            </a:r>
            <a:r>
              <a:rPr lang="zh-CN" altLang="en-US" sz="1600" dirty="0">
                <a:solidFill>
                  <a:srgbClr val="000305"/>
                </a:solidFill>
                <a:latin typeface="Trebuchet MS" pitchFamily="34" charset="0"/>
              </a:rPr>
              <a:t>动作，设置音量</a:t>
            </a:r>
            <a:endParaRPr lang="zh-CN" altLang="en-US" sz="1600" dirty="0">
              <a:solidFill>
                <a:srgbClr val="000305"/>
              </a:solidFill>
              <a:latin typeface="Trebuchet MS" pitchFamily="34" charset="0"/>
            </a:endParaRPr>
          </a:p>
          <a:p>
            <a:pPr fontAlgn="base">
              <a:buFont typeface="+mj-lt"/>
              <a:buAutoNum type="arabicPeriod"/>
            </a:pPr>
            <a:r>
              <a:rPr lang="zh-CN" altLang="en-US" sz="1600" dirty="0">
                <a:solidFill>
                  <a:srgbClr val="000305"/>
                </a:solidFill>
                <a:latin typeface="Trebuchet MS" pitchFamily="34" charset="0"/>
              </a:rPr>
              <a:t>内容传输完成，根据需要设置下一首音乐的</a:t>
            </a:r>
            <a:r>
              <a:rPr lang="en-US" sz="1600" dirty="0">
                <a:solidFill>
                  <a:srgbClr val="000305"/>
                </a:solidFill>
                <a:latin typeface="Trebuchet MS" pitchFamily="34" charset="0"/>
              </a:rPr>
              <a:t>URI</a:t>
            </a:r>
            <a:endParaRPr 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ConnectionComplete</a:t>
            </a:r>
            <a:r>
              <a:rPr lang="zh-CN" altLang="en-US" sz="1600" dirty="0">
                <a:solidFill>
                  <a:srgbClr val="000305"/>
                </a:solidFill>
                <a:latin typeface="Trebuchet MS" pitchFamily="34" charset="0"/>
              </a:rPr>
              <a:t>终止连接</a:t>
            </a:r>
            <a:endParaRPr lang="zh-CN" altLang="en-US" sz="1600" b="0" i="0" dirty="0">
              <a:solidFill>
                <a:srgbClr val="000305"/>
              </a:solidFill>
              <a:effectLst/>
              <a:latin typeface="Trebuchet MS"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0"/>
            <a:ext cx="10515600" cy="106575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600557"/>
            <a:ext cx="11981468" cy="5078313"/>
          </a:xfrm>
          <a:prstGeom prst="rect">
            <a:avLst/>
          </a:prstGeom>
        </p:spPr>
        <p:txBody>
          <a:bodyPr wrap="square">
            <a:spAutoFit/>
          </a:bodyPr>
          <a:lstStyle/>
          <a:p>
            <a:r>
              <a:rPr lang="en-US" dirty="0">
                <a:solidFill>
                  <a:srgbClr val="4A4A4A"/>
                </a:solidFill>
                <a:latin typeface="Merriweather"/>
              </a:rPr>
              <a:t>Zero Configuration Networking consists of three elements:</a:t>
            </a:r>
            <a:endParaRPr lang="en-US" dirty="0">
              <a:solidFill>
                <a:srgbClr val="4A4A4A"/>
              </a:solidFill>
              <a:latin typeface="Merriweather"/>
            </a:endParaRPr>
          </a:p>
          <a:p>
            <a:r>
              <a:rPr lang="en-US" i="1" dirty="0" smtClean="0">
                <a:solidFill>
                  <a:srgbClr val="4A4A4A"/>
                </a:solidFill>
                <a:latin typeface="Merriweather"/>
              </a:rPr>
              <a:t>* Network </a:t>
            </a:r>
            <a:r>
              <a:rPr lang="en-US" i="1" dirty="0">
                <a:solidFill>
                  <a:srgbClr val="4A4A4A"/>
                </a:solidFill>
                <a:latin typeface="Merriweather"/>
              </a:rPr>
              <a:t>layer address assignment</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the Internet Protocol (IP), so it needs to assign an IP address as the network </a:t>
            </a:r>
            <a:r>
              <a:rPr lang="en-US" dirty="0" err="1" smtClean="0">
                <a:solidFill>
                  <a:srgbClr val="4A4A4A"/>
                </a:solidFill>
                <a:latin typeface="Merriweather"/>
              </a:rPr>
              <a:t>address.A</a:t>
            </a:r>
            <a:r>
              <a:rPr lang="en-US" dirty="0" smtClean="0">
                <a:solidFill>
                  <a:srgbClr val="4A4A4A"/>
                </a:solidFill>
                <a:latin typeface="Merriweather"/>
              </a:rPr>
              <a:t> </a:t>
            </a:r>
            <a:r>
              <a:rPr lang="en-US" dirty="0">
                <a:solidFill>
                  <a:srgbClr val="4A4A4A"/>
                </a:solidFill>
                <a:latin typeface="Merriweather"/>
              </a:rPr>
              <a:t>link-local IP address is automatically allocated from within the IP address range prefixed by 169.254. Two Linux programs for achieving this result are </a:t>
            </a:r>
            <a:r>
              <a:rPr lang="en-US" dirty="0" err="1">
                <a:solidFill>
                  <a:srgbClr val="FB6B17"/>
                </a:solidFill>
                <a:latin typeface="Merriweather"/>
                <a:hlinkClick r:id="rId1"/>
              </a:rPr>
              <a:t>zeroconf</a:t>
            </a:r>
            <a:r>
              <a:rPr lang="en-US" dirty="0">
                <a:solidFill>
                  <a:srgbClr val="4A4A4A"/>
                </a:solidFill>
                <a:latin typeface="Merriweather"/>
              </a:rPr>
              <a:t> and </a:t>
            </a:r>
            <a:r>
              <a:rPr lang="en-US" dirty="0" err="1">
                <a:solidFill>
                  <a:srgbClr val="FB6B17"/>
                </a:solidFill>
                <a:latin typeface="Merriweather"/>
                <a:hlinkClick r:id="rId2"/>
              </a:rPr>
              <a:t>zcip</a:t>
            </a:r>
            <a:r>
              <a:rPr lang="en-US" dirty="0">
                <a:solidFill>
                  <a:srgbClr val="4A4A4A"/>
                </a:solidFill>
                <a:latin typeface="Merriweather"/>
              </a:rPr>
              <a:t>.</a:t>
            </a:r>
            <a:endParaRPr lang="en-US" dirty="0">
              <a:solidFill>
                <a:srgbClr val="4A4A4A"/>
              </a:solidFill>
              <a:latin typeface="Merriweather"/>
            </a:endParaRPr>
          </a:p>
          <a:p>
            <a:r>
              <a:rPr lang="en-US" i="1" dirty="0" smtClean="0">
                <a:solidFill>
                  <a:srgbClr val="4A4A4A"/>
                </a:solidFill>
                <a:latin typeface="Merriweather"/>
              </a:rPr>
              <a:t>* Translation </a:t>
            </a:r>
            <a:r>
              <a:rPr lang="en-US" i="1" dirty="0">
                <a:solidFill>
                  <a:srgbClr val="4A4A4A"/>
                </a:solidFill>
                <a:latin typeface="Merriweather"/>
              </a:rPr>
              <a:t>between network names and network addresses</a:t>
            </a:r>
            <a:endParaRPr lang="en-US" dirty="0">
              <a:solidFill>
                <a:srgbClr val="4A4A4A"/>
              </a:solidFill>
              <a:latin typeface="Merriweather"/>
            </a:endParaRPr>
          </a:p>
          <a:p>
            <a:r>
              <a:rPr lang="en-US" dirty="0" err="1" smtClean="0">
                <a:solidFill>
                  <a:srgbClr val="4A4A4A"/>
                </a:solidFill>
                <a:latin typeface="Merriweather"/>
              </a:rPr>
              <a:t>Zeroconf's</a:t>
            </a:r>
            <a:r>
              <a:rPr lang="en-US" dirty="0" smtClean="0">
                <a:solidFill>
                  <a:srgbClr val="4A4A4A"/>
                </a:solidFill>
                <a:latin typeface="Merriweather"/>
              </a:rPr>
              <a:t> </a:t>
            </a:r>
            <a:r>
              <a:rPr lang="en-US" dirty="0">
                <a:solidFill>
                  <a:srgbClr val="4A4A4A"/>
                </a:solidFill>
                <a:latin typeface="Merriweather"/>
              </a:rPr>
              <a:t>solution is to use </a:t>
            </a:r>
            <a:r>
              <a:rPr lang="en-US" dirty="0">
                <a:solidFill>
                  <a:srgbClr val="FB6B17"/>
                </a:solidFill>
                <a:latin typeface="Merriweather"/>
                <a:hlinkClick r:id="rId3"/>
              </a:rPr>
              <a:t>Multicast DNS</a:t>
            </a:r>
            <a:r>
              <a:rPr lang="en-US" dirty="0">
                <a:solidFill>
                  <a:srgbClr val="4A4A4A"/>
                </a:solidFill>
                <a:latin typeface="Merriweather"/>
              </a:rPr>
              <a:t>. Computers on </a:t>
            </a:r>
            <a:r>
              <a:rPr lang="en-US" dirty="0" err="1">
                <a:solidFill>
                  <a:srgbClr val="4A4A4A"/>
                </a:solidFill>
                <a:latin typeface="Merriweather"/>
              </a:rPr>
              <a:t>Zeroconf</a:t>
            </a:r>
            <a:r>
              <a:rPr lang="en-US" dirty="0">
                <a:solidFill>
                  <a:srgbClr val="4A4A4A"/>
                </a:solidFill>
                <a:latin typeface="Merriweather"/>
              </a:rPr>
              <a:t> networks configured with link-local IP addresses, as described above, are assigned to the Multicast DNS domain </a:t>
            </a:r>
            <a:r>
              <a:rPr lang="en-US" i="1" dirty="0">
                <a:solidFill>
                  <a:srgbClr val="4A4A4A"/>
                </a:solidFill>
                <a:latin typeface="Merriweather"/>
              </a:rPr>
              <a:t>.local</a:t>
            </a:r>
            <a:r>
              <a:rPr lang="en-US" dirty="0">
                <a:solidFill>
                  <a:srgbClr val="4A4A4A"/>
                </a:solidFill>
                <a:latin typeface="Merriweather"/>
              </a:rPr>
              <a:t>. </a:t>
            </a:r>
            <a:r>
              <a:rPr lang="en-US" dirty="0" smtClean="0">
                <a:solidFill>
                  <a:srgbClr val="4A4A4A"/>
                </a:solidFill>
                <a:latin typeface="Merriweather"/>
              </a:rPr>
              <a:t>Multicast </a:t>
            </a:r>
            <a:r>
              <a:rPr lang="en-US" dirty="0">
                <a:solidFill>
                  <a:srgbClr val="4A4A4A"/>
                </a:solidFill>
                <a:latin typeface="Merriweather"/>
              </a:rPr>
              <a:t>DNS translates </a:t>
            </a:r>
            <a:r>
              <a:rPr lang="en-US" i="1" dirty="0" err="1">
                <a:solidFill>
                  <a:srgbClr val="4A4A4A"/>
                </a:solidFill>
                <a:latin typeface="Merriweather"/>
              </a:rPr>
              <a:t>biffo.local</a:t>
            </a:r>
            <a:r>
              <a:rPr lang="en-US" dirty="0">
                <a:solidFill>
                  <a:srgbClr val="4A4A4A"/>
                </a:solidFill>
                <a:latin typeface="Merriweather"/>
              </a:rPr>
              <a:t> to the computer's IP address.</a:t>
            </a:r>
            <a:endParaRPr lang="en-US" dirty="0">
              <a:solidFill>
                <a:srgbClr val="4A4A4A"/>
              </a:solidFill>
              <a:latin typeface="Merriweather"/>
            </a:endParaRPr>
          </a:p>
          <a:p>
            <a:r>
              <a:rPr lang="en-US" dirty="0" err="1">
                <a:solidFill>
                  <a:srgbClr val="FB6B17"/>
                </a:solidFill>
                <a:latin typeface="Merriweather"/>
                <a:hlinkClick r:id="rId4"/>
              </a:rPr>
              <a:t>Nss-mdns</a:t>
            </a:r>
            <a:r>
              <a:rPr lang="en-US" dirty="0">
                <a:solidFill>
                  <a:srgbClr val="4A4A4A"/>
                </a:solidFill>
                <a:latin typeface="Merriweather"/>
              </a:rPr>
              <a:t>, in association with a Multicast DNS responder daemon such as </a:t>
            </a:r>
            <a:r>
              <a:rPr lang="en-US" dirty="0" err="1">
                <a:solidFill>
                  <a:srgbClr val="FB6B17"/>
                </a:solidFill>
                <a:latin typeface="Merriweather"/>
                <a:hlinkClick r:id="rId5"/>
              </a:rPr>
              <a:t>Avahi</a:t>
            </a:r>
            <a:r>
              <a:rPr lang="en-US" dirty="0">
                <a:solidFill>
                  <a:srgbClr val="4A4A4A"/>
                </a:solidFill>
                <a:latin typeface="Merriweather"/>
              </a:rPr>
              <a:t> or Apple's </a:t>
            </a:r>
            <a:r>
              <a:rPr lang="en-US" dirty="0" err="1">
                <a:solidFill>
                  <a:srgbClr val="FB6B17"/>
                </a:solidFill>
                <a:latin typeface="Merriweather"/>
                <a:hlinkClick r:id="rId6"/>
              </a:rPr>
              <a:t>mDNSResponder</a:t>
            </a:r>
            <a:r>
              <a:rPr lang="en-US" dirty="0">
                <a:solidFill>
                  <a:srgbClr val="4A4A4A"/>
                </a:solidFill>
                <a:latin typeface="Merriweather"/>
              </a:rPr>
              <a:t>, can take care of this name to address translation in a Linux </a:t>
            </a:r>
            <a:r>
              <a:rPr lang="en-US" dirty="0" err="1">
                <a:solidFill>
                  <a:srgbClr val="4A4A4A"/>
                </a:solidFill>
                <a:latin typeface="Merriweather"/>
              </a:rPr>
              <a:t>Zeroconf</a:t>
            </a:r>
            <a:r>
              <a:rPr lang="en-US" dirty="0">
                <a:solidFill>
                  <a:srgbClr val="4A4A4A"/>
                </a:solidFill>
                <a:latin typeface="Merriweather"/>
              </a:rPr>
              <a:t> network.</a:t>
            </a:r>
            <a:endParaRPr lang="en-US" dirty="0">
              <a:solidFill>
                <a:srgbClr val="4A4A4A"/>
              </a:solidFill>
              <a:latin typeface="Merriweather"/>
            </a:endParaRPr>
          </a:p>
          <a:p>
            <a:r>
              <a:rPr lang="en-US" i="1" dirty="0" smtClean="0">
                <a:solidFill>
                  <a:srgbClr val="4A4A4A"/>
                </a:solidFill>
                <a:latin typeface="Merriweather"/>
              </a:rPr>
              <a:t>* Location </a:t>
            </a:r>
            <a:r>
              <a:rPr lang="en-US" i="1" dirty="0">
                <a:solidFill>
                  <a:srgbClr val="4A4A4A"/>
                </a:solidFill>
                <a:latin typeface="Merriweather"/>
              </a:rPr>
              <a:t>or discovery of services by name and protocol</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something called </a:t>
            </a:r>
            <a:r>
              <a:rPr lang="en-US" dirty="0">
                <a:solidFill>
                  <a:srgbClr val="FB6B17"/>
                </a:solidFill>
                <a:latin typeface="Merriweather"/>
                <a:hlinkClick r:id="rId7"/>
              </a:rPr>
              <a:t>DNS Service Discovery</a:t>
            </a:r>
            <a:r>
              <a:rPr lang="en-US" dirty="0">
                <a:solidFill>
                  <a:srgbClr val="4A4A4A"/>
                </a:solidFill>
                <a:latin typeface="Merriweather"/>
              </a:rPr>
              <a:t> to "discover" what services a computer has made available to other computers. </a:t>
            </a:r>
            <a:r>
              <a:rPr lang="en-US" dirty="0" err="1">
                <a:solidFill>
                  <a:srgbClr val="4A4A4A"/>
                </a:solidFill>
                <a:latin typeface="Merriweather"/>
              </a:rPr>
              <a:t>Avahi</a:t>
            </a:r>
            <a:r>
              <a:rPr lang="en-US" dirty="0">
                <a:solidFill>
                  <a:srgbClr val="4A4A4A"/>
                </a:solidFill>
                <a:latin typeface="Merriweather"/>
              </a:rPr>
              <a:t> and </a:t>
            </a:r>
            <a:r>
              <a:rPr lang="en-US" dirty="0" err="1">
                <a:solidFill>
                  <a:srgbClr val="4A4A4A"/>
                </a:solidFill>
                <a:latin typeface="Merriweather"/>
              </a:rPr>
              <a:t>mDNSResponder</a:t>
            </a:r>
            <a:r>
              <a:rPr lang="en-US" dirty="0">
                <a:solidFill>
                  <a:srgbClr val="4A4A4A"/>
                </a:solidFill>
                <a:latin typeface="Merriweather"/>
              </a:rPr>
              <a:t> are two implementations of DNS Service Discovery that both discover and advertise services.</a:t>
            </a:r>
            <a:endParaRPr lang="en-US" dirty="0">
              <a:solidFill>
                <a:srgbClr val="4A4A4A"/>
              </a:solidFill>
              <a:latin typeface="Merriweather"/>
            </a:endParaRPr>
          </a:p>
          <a:p>
            <a:r>
              <a:rPr lang="en-US" dirty="0">
                <a:solidFill>
                  <a:srgbClr val="4A4A4A"/>
                </a:solidFill>
                <a:latin typeface="Merriweather"/>
              </a:rPr>
              <a:t>Apple's Rendezvous, now renamed to </a:t>
            </a:r>
            <a:r>
              <a:rPr lang="en-US" dirty="0">
                <a:solidFill>
                  <a:srgbClr val="FB6B17"/>
                </a:solidFill>
                <a:latin typeface="Merriweather"/>
                <a:hlinkClick r:id="rId8"/>
              </a:rPr>
              <a:t>Bonjour</a:t>
            </a:r>
            <a:r>
              <a:rPr lang="en-US" dirty="0">
                <a:solidFill>
                  <a:srgbClr val="4A4A4A"/>
                </a:solidFill>
                <a:latin typeface="Merriweather"/>
              </a:rPr>
              <a:t>, is the most advanced implementation of </a:t>
            </a:r>
            <a:r>
              <a:rPr lang="en-US" dirty="0" err="1">
                <a:solidFill>
                  <a:srgbClr val="4A4A4A"/>
                </a:solidFill>
                <a:latin typeface="Merriweather"/>
              </a:rPr>
              <a:t>Zeroconf</a:t>
            </a:r>
            <a:r>
              <a:rPr lang="en-US" dirty="0">
                <a:solidFill>
                  <a:srgbClr val="4A4A4A"/>
                </a:solidFill>
                <a:latin typeface="Merriweather"/>
              </a:rPr>
              <a:t> to </a:t>
            </a:r>
            <a:r>
              <a:rPr lang="en-US" dirty="0" smtClean="0">
                <a:solidFill>
                  <a:srgbClr val="4A4A4A"/>
                </a:solidFill>
                <a:latin typeface="Merriweather"/>
              </a:rPr>
              <a:t>date. </a:t>
            </a:r>
            <a:r>
              <a:rPr lang="en-US" dirty="0">
                <a:solidFill>
                  <a:srgbClr val="4A4A4A"/>
                </a:solidFill>
                <a:latin typeface="Merriweather"/>
              </a:rPr>
              <a:t>With all three of the above elements installed and working, Zero Configuration Networking becomes a reality for a Linux system as well.</a:t>
            </a:r>
            <a:endParaRPr lang="en-US" b="0" i="0" dirty="0">
              <a:solidFill>
                <a:srgbClr val="4A4A4A"/>
              </a:solidFill>
              <a:effectLst/>
              <a:latin typeface="Merriweathe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6" name="Table 5"/>
          <p:cNvGraphicFramePr>
            <a:graphicFrameLocks noGrp="1"/>
          </p:cNvGraphicFramePr>
          <p:nvPr/>
        </p:nvGraphicFramePr>
        <p:xfrm>
          <a:off x="292231" y="1596928"/>
          <a:ext cx="11670384" cy="4969709"/>
        </p:xfrm>
        <a:graphic>
          <a:graphicData uri="http://schemas.openxmlformats.org/drawingml/2006/table">
            <a:tbl>
              <a:tblPr/>
              <a:tblGrid>
                <a:gridCol w="1102936"/>
                <a:gridCol w="3657600"/>
                <a:gridCol w="6909848"/>
              </a:tblGrid>
              <a:tr h="618371">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227334">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p>
                  </a:txBody>
                  <a:tcPr marL="28703" marR="28703" marT="28703" marB="28703" anchor="ctr">
                    <a:lnL>
                      <a:noFill/>
                    </a:lnL>
                    <a:lnR>
                      <a:noFill/>
                    </a:lnR>
                    <a:lnT>
                      <a:noFill/>
                    </a:lnT>
                    <a:lnB>
                      <a:noFill/>
                    </a:lnB>
                    <a:solidFill>
                      <a:srgbClr val="FFC0C0"/>
                    </a:solidFill>
                  </a:tcPr>
                </a:tc>
              </a:tr>
              <a:tr h="2124004">
                <a:tc>
                  <a:txBody>
                    <a:bodyPr/>
                    <a:lstStyle/>
                    <a:p>
                      <a:pPr algn="l"/>
                      <a:r>
                        <a:rPr lang="en-US" sz="1200"/>
                        <a:t>Naming</a:t>
                      </a:r>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4" name="Table 3"/>
          <p:cNvGraphicFramePr>
            <a:graphicFrameLocks noGrp="1"/>
          </p:cNvGraphicFramePr>
          <p:nvPr/>
        </p:nvGraphicFramePr>
        <p:xfrm>
          <a:off x="207392" y="1364429"/>
          <a:ext cx="11821209" cy="5375736"/>
        </p:xfrm>
        <a:graphic>
          <a:graphicData uri="http://schemas.openxmlformats.org/drawingml/2006/table">
            <a:tbl>
              <a:tblPr/>
              <a:tblGrid>
                <a:gridCol w="1055800"/>
                <a:gridCol w="2658359"/>
                <a:gridCol w="8107050"/>
              </a:tblGrid>
              <a:tr h="5375736">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p>
                  </a:txBody>
                  <a:tcPr marL="15585" marR="15585" marT="15585" marB="15585" anchor="ctr">
                    <a:lnL>
                      <a:noFill/>
                    </a:lnL>
                    <a:lnR>
                      <a:noFill/>
                    </a:lnR>
                    <a:lnT>
                      <a:noFill/>
                    </a:lnT>
                    <a:lnB>
                      <a:noFill/>
                    </a:lnB>
                    <a:solidFill>
                      <a:srgbClr val="C0FFC0"/>
                    </a:solidFill>
                  </a:tcPr>
                </a:tc>
                <a:tc>
                  <a:txBody>
                    <a:bodyPr/>
                    <a:lstStyle/>
                    <a:p>
                      <a:pPr algn="l">
                        <a:buFont typeface="Arial"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3" name="Table 2"/>
          <p:cNvGraphicFramePr>
            <a:graphicFrameLocks noGrp="1"/>
          </p:cNvGraphicFramePr>
          <p:nvPr/>
        </p:nvGraphicFramePr>
        <p:xfrm>
          <a:off x="292231" y="1825625"/>
          <a:ext cx="11604396" cy="4351338"/>
        </p:xfrm>
        <a:graphic>
          <a:graphicData uri="http://schemas.openxmlformats.org/drawingml/2006/table">
            <a:tbl>
              <a:tblPr/>
              <a:tblGrid>
                <a:gridCol w="3868132"/>
                <a:gridCol w="3868132"/>
                <a:gridCol w="3868132"/>
              </a:tblGrid>
              <a:tr h="4351338">
                <a:tc>
                  <a:txBody>
                    <a:bodyPr/>
                    <a:lstStyle/>
                    <a:p>
                      <a:pPr algn="l"/>
                      <a:r>
                        <a:rPr lang="en-US" sz="1600" dirty="0"/>
                        <a:t>Application</a:t>
                      </a:r>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sp>
        <p:nvSpPr>
          <p:cNvPr id="4" name="Rectangle 3"/>
          <p:cNvSpPr/>
          <p:nvPr/>
        </p:nvSpPr>
        <p:spPr>
          <a:xfrm>
            <a:off x="197963" y="2194365"/>
            <a:ext cx="11755225" cy="2585323"/>
          </a:xfrm>
          <a:prstGeom prst="rect">
            <a:avLst/>
          </a:prstGeom>
        </p:spPr>
        <p:txBody>
          <a:bodyPr wrap="square">
            <a:spAutoFit/>
          </a:bodyPr>
          <a:lstStyle/>
          <a:p>
            <a:r>
              <a:rPr lang="en-US" dirty="0">
                <a:solidFill>
                  <a:srgbClr val="000000"/>
                </a:solidFill>
                <a:latin typeface="Times New Roman" pitchFamily="18" charset="0"/>
              </a:rPr>
              <a:t>In summary:</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IPv4 Link-Local Addressing</a:t>
            </a:r>
            <a:r>
              <a:rPr lang="en-US" dirty="0">
                <a:solidFill>
                  <a:srgbClr val="000000"/>
                </a:solidFill>
                <a:latin typeface="Times New Roman" pitchFamily="18" charset="0"/>
              </a:rPr>
              <a:t> is an easy decision, because both </a:t>
            </a:r>
            <a:r>
              <a:rPr lang="en-US" dirty="0" err="1">
                <a:solidFill>
                  <a:srgbClr val="000000"/>
                </a:solidFill>
                <a:latin typeface="Times New Roman" pitchFamily="18" charset="0"/>
              </a:rPr>
              <a:t>Zeroconf</a:t>
            </a:r>
            <a:r>
              <a:rPr lang="en-US" dirty="0">
                <a:solidFill>
                  <a:srgbClr val="000000"/>
                </a:solidFill>
                <a:latin typeface="Times New Roman" pitchFamily="18" charset="0"/>
              </a:rPr>
              <a:t> and UPnP are identical at that layer.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Multicast DNS</a:t>
            </a:r>
            <a:r>
              <a:rPr lang="en-US" dirty="0">
                <a:solidFill>
                  <a:srgbClr val="000000"/>
                </a:solidFill>
                <a:latin typeface="Times New Roman" pitchFamily="18" charset="0"/>
              </a:rPr>
              <a:t> is an easy decision, because UPnP doesn't have any alternative to offer.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The only area of overlap is the service discovery layer, and it's important to remember that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614170"/>
            <a:ext cx="10515600" cy="4948555"/>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charset="0"/>
              </a:rPr>
              <a:t>Ravada</a:t>
            </a:r>
            <a:r>
              <a:rPr lang="en-US" dirty="0" smtClean="0">
                <a:solidFill>
                  <a:srgbClr val="2C2B2B"/>
                </a:solidFill>
                <a:latin typeface="Arial" charset="0"/>
              </a:rPr>
              <a:t> VDI </a:t>
            </a:r>
            <a:endParaRPr lang="en-US" dirty="0" smtClean="0">
              <a:solidFill>
                <a:srgbClr val="2C2B2B"/>
              </a:solidFill>
              <a:latin typeface="Arial" charset="0"/>
            </a:endParaRPr>
          </a:p>
          <a:p>
            <a:r>
              <a:rPr lang="en-US" dirty="0" smtClean="0">
                <a:solidFill>
                  <a:srgbClr val="2C2B2B"/>
                </a:solidFill>
                <a:latin typeface="Arial" charset="0"/>
              </a:rPr>
              <a:t>The </a:t>
            </a:r>
            <a:r>
              <a:rPr lang="en-US" dirty="0">
                <a:solidFill>
                  <a:srgbClr val="2C2B2B"/>
                </a:solidFill>
                <a:latin typeface="Arial" charset="0"/>
              </a:rPr>
              <a:t>engineering team from the </a:t>
            </a:r>
            <a:r>
              <a:rPr lang="en-US" dirty="0" err="1">
                <a:solidFill>
                  <a:srgbClr val="2C2B2B"/>
                </a:solidFill>
                <a:latin typeface="Arial" charset="0"/>
              </a:rPr>
              <a:t>Universitat</a:t>
            </a:r>
            <a:r>
              <a:rPr lang="en-US" dirty="0">
                <a:solidFill>
                  <a:srgbClr val="2C2B2B"/>
                </a:solidFill>
                <a:latin typeface="Arial" charset="0"/>
              </a:rPr>
              <a:t> </a:t>
            </a:r>
            <a:r>
              <a:rPr lang="en-US" dirty="0" err="1">
                <a:solidFill>
                  <a:srgbClr val="2C2B2B"/>
                </a:solidFill>
                <a:latin typeface="Arial" charset="0"/>
              </a:rPr>
              <a:t>Politècnica</a:t>
            </a:r>
            <a:r>
              <a:rPr lang="en-US" dirty="0">
                <a:solidFill>
                  <a:srgbClr val="2C2B2B"/>
                </a:solidFill>
                <a:latin typeface="Arial" charset="0"/>
              </a:rPr>
              <a:t> de </a:t>
            </a:r>
            <a:r>
              <a:rPr lang="en-US" dirty="0" err="1">
                <a:solidFill>
                  <a:srgbClr val="2C2B2B"/>
                </a:solidFill>
                <a:latin typeface="Arial" charset="0"/>
              </a:rPr>
              <a:t>Catalunya</a:t>
            </a:r>
            <a:r>
              <a:rPr lang="en-US" dirty="0">
                <a:solidFill>
                  <a:srgbClr val="2C2B2B"/>
                </a:solidFill>
                <a:latin typeface="Arial" charset="0"/>
              </a:rPr>
              <a:t>. </a:t>
            </a:r>
            <a:r>
              <a:rPr lang="en-US" dirty="0" err="1">
                <a:solidFill>
                  <a:srgbClr val="2C2B2B"/>
                </a:solidFill>
                <a:latin typeface="Arial" charset="0"/>
              </a:rPr>
              <a:t>BarcelonaTech</a:t>
            </a:r>
            <a:r>
              <a:rPr lang="en-US" dirty="0">
                <a:solidFill>
                  <a:srgbClr val="2C2B2B"/>
                </a:solidFill>
                <a:latin typeface="Arial" charset="0"/>
              </a:rPr>
              <a:t>, created a Linux-based VDI solution for </a:t>
            </a:r>
            <a:r>
              <a:rPr lang="en-US" dirty="0" err="1">
                <a:solidFill>
                  <a:srgbClr val="2C2B2B"/>
                </a:solidFill>
                <a:latin typeface="Arial" charset="0"/>
              </a:rPr>
              <a:t>qemu-kvm</a:t>
            </a:r>
            <a:r>
              <a:rPr lang="en-US" dirty="0">
                <a:solidFill>
                  <a:srgbClr val="2C2B2B"/>
                </a:solidFill>
                <a:latin typeface="Arial" charset="0"/>
              </a:rPr>
              <a:t>. In their </a:t>
            </a:r>
            <a:r>
              <a:rPr lang="en-US" dirty="0">
                <a:solidFill>
                  <a:srgbClr val="1772AF"/>
                </a:solidFill>
                <a:latin typeface="Arial" charset="0"/>
                <a:hlinkClick r:id="rId1"/>
              </a:rPr>
              <a:t>website</a:t>
            </a:r>
            <a:r>
              <a:rPr lang="en-US" dirty="0">
                <a:solidFill>
                  <a:srgbClr val="2C2B2B"/>
                </a:solidFill>
                <a:latin typeface="Arial" charset="0"/>
              </a:rPr>
              <a:t> the </a:t>
            </a:r>
            <a:r>
              <a:rPr lang="en-US" dirty="0" err="1">
                <a:solidFill>
                  <a:srgbClr val="2C2B2B"/>
                </a:solidFill>
                <a:latin typeface="Arial" charset="0"/>
              </a:rPr>
              <a:t>Ravada</a:t>
            </a:r>
            <a:r>
              <a:rPr lang="en-US" dirty="0">
                <a:solidFill>
                  <a:srgbClr val="2C2B2B"/>
                </a:solidFill>
                <a:latin typeface="Arial" charset="0"/>
              </a:rPr>
              <a:t> team specify the features available today and on the roadmap.</a:t>
            </a:r>
            <a:endParaRPr lang="en-US" dirty="0">
              <a:solidFill>
                <a:srgbClr val="2C2B2B"/>
              </a:solidFill>
              <a:latin typeface="Arial" charset="0"/>
            </a:endParaRPr>
          </a:p>
          <a:p>
            <a:r>
              <a:rPr lang="en-US" dirty="0">
                <a:solidFill>
                  <a:srgbClr val="2C2B2B"/>
                </a:solidFill>
                <a:latin typeface="Arial" charset="0"/>
              </a:rPr>
              <a:t>The solution is simple to install and operate, and the display protocol of choice is KVM spice. The client must have a spice viewer such as </a:t>
            </a:r>
            <a:r>
              <a:rPr lang="en-US" dirty="0" err="1">
                <a:solidFill>
                  <a:srgbClr val="2C2B2B"/>
                </a:solidFill>
                <a:latin typeface="Arial" charset="0"/>
              </a:rPr>
              <a:t>virt</a:t>
            </a:r>
            <a:r>
              <a:rPr lang="en-US" dirty="0">
                <a:solidFill>
                  <a:srgbClr val="2C2B2B"/>
                </a:solidFill>
                <a:latin typeface="Arial" charset="0"/>
              </a:rPr>
              <a:t>-viewer. The source code and binaries are available on </a:t>
            </a:r>
            <a:r>
              <a:rPr lang="en-US" dirty="0">
                <a:solidFill>
                  <a:srgbClr val="1772AF"/>
                </a:solidFill>
                <a:latin typeface="Arial" charset="0"/>
                <a:hlinkClick r:id="rId2"/>
              </a:rPr>
              <a:t>GitHub</a:t>
            </a:r>
            <a:r>
              <a:rPr lang="en-US" dirty="0">
                <a:solidFill>
                  <a:srgbClr val="2C2B2B"/>
                </a:solidFill>
                <a:latin typeface="Arial" charset="0"/>
              </a:rPr>
              <a:t>, and they welcome contributors</a:t>
            </a:r>
            <a:r>
              <a:rPr lang="en-US" dirty="0" smtClean="0">
                <a:solidFill>
                  <a:srgbClr val="2C2B2B"/>
                </a:solidFill>
                <a:latin typeface="Arial" charset="0"/>
              </a:rPr>
              <a:t>.</a:t>
            </a:r>
            <a:endParaRPr lang="en-US" dirty="0" smtClean="0">
              <a:solidFill>
                <a:srgbClr val="2C2B2B"/>
              </a:solidFill>
              <a:latin typeface="Arial" charset="0"/>
            </a:endParaRPr>
          </a:p>
          <a:p>
            <a:r>
              <a:rPr lang="en-US" dirty="0" smtClean="0">
                <a:solidFill>
                  <a:srgbClr val="2C2B2B"/>
                </a:solidFill>
                <a:latin typeface="Arial" charset="0"/>
              </a:rPr>
              <a:t>Open UDS</a:t>
            </a:r>
            <a:endParaRPr lang="en-US" dirty="0" smtClean="0">
              <a:solidFill>
                <a:srgbClr val="2C2B2B"/>
              </a:solidFill>
              <a:latin typeface="Arial"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charset="0"/>
              </a:rPr>
              <a:t>KVM-VDI</a:t>
            </a:r>
            <a:endParaRPr lang="en-US" dirty="0" smtClean="0">
              <a:solidFill>
                <a:srgbClr val="2C2B2B"/>
              </a:solidFill>
              <a:latin typeface="Arial"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itchFamily="18" charset="0"/>
              </a:rPr>
              <a:t>Android.mk</a:t>
            </a:r>
            <a:br>
              <a:rPr lang="en-US" dirty="0">
                <a:solidFill>
                  <a:srgbClr val="000000"/>
                </a:solidFill>
                <a:latin typeface="Times New Roman" pitchFamily="18" charset="0"/>
              </a:rPr>
            </a:br>
            <a:r>
              <a:rPr lang="en-US" dirty="0" smtClean="0">
                <a:solidFill>
                  <a:srgbClr val="000000"/>
                </a:solidFill>
                <a:latin typeface="Times New Roman" pitchFamily="18" charset="0"/>
              </a:rPr>
              <a:t>--------------</a:t>
            </a:r>
            <a:br>
              <a:rPr lang="en-US" dirty="0"/>
            </a:br>
            <a:r>
              <a:rPr lang="en-US" dirty="0">
                <a:solidFill>
                  <a:srgbClr val="000000"/>
                </a:solidFill>
                <a:latin typeface="Times New Roman" pitchFamily="18" charset="0"/>
              </a:rPr>
              <a:t>LOCAL_PATH := $(call my-</a:t>
            </a:r>
            <a:r>
              <a:rPr lang="en-US" dirty="0" err="1">
                <a:solidFill>
                  <a:srgbClr val="000000"/>
                </a:solidFill>
                <a:latin typeface="Times New Roman" pitchFamily="18" charset="0"/>
              </a:rPr>
              <a:t>dir</a:t>
            </a:r>
            <a:r>
              <a:rPr lang="en-US" dirty="0">
                <a:solidFill>
                  <a:srgbClr val="000000"/>
                </a:solidFill>
                <a:latin typeface="Times New Roman" pitchFamily="18" charset="0"/>
              </a:rPr>
              <a:t>)</a:t>
            </a:r>
            <a:br>
              <a:rPr lang="en-US" dirty="0"/>
            </a:br>
            <a:br>
              <a:rPr lang="en-US" dirty="0"/>
            </a:br>
            <a:r>
              <a:rPr lang="en-US" dirty="0">
                <a:solidFill>
                  <a:srgbClr val="000000"/>
                </a:solidFill>
                <a:latin typeface="Times New Roman" pitchFamily="18" charset="0"/>
              </a:rPr>
              <a:t>include $(CLEAR_VARS)</a:t>
            </a:r>
            <a:br>
              <a:rPr lang="en-US" dirty="0"/>
            </a:br>
            <a:r>
              <a:rPr lang="en-US" dirty="0">
                <a:solidFill>
                  <a:srgbClr val="000000"/>
                </a:solidFill>
                <a:latin typeface="Times New Roman" pitchFamily="18" charset="0"/>
              </a:rPr>
              <a:t>LOCAL_MODULE := </a:t>
            </a:r>
            <a:r>
              <a:rPr lang="en-US" dirty="0" err="1">
                <a:solidFill>
                  <a:srgbClr val="000000"/>
                </a:solidFill>
                <a:latin typeface="Times New Roman" pitchFamily="18" charset="0"/>
              </a:rPr>
              <a:t>Wallpaperz</a:t>
            </a:r>
            <a:br>
              <a:rPr lang="en-US" dirty="0"/>
            </a:br>
            <a:r>
              <a:rPr lang="en-US" dirty="0">
                <a:solidFill>
                  <a:srgbClr val="000000"/>
                </a:solidFill>
                <a:latin typeface="Times New Roman" pitchFamily="18" charset="0"/>
              </a:rPr>
              <a:t>LOCAL_SRC_FILES := </a:t>
            </a:r>
            <a:r>
              <a:rPr lang="en-US" dirty="0" err="1">
                <a:solidFill>
                  <a:srgbClr val="000000"/>
                </a:solidFill>
                <a:latin typeface="Times New Roman" pitchFamily="18" charset="0"/>
              </a:rPr>
              <a:t>Wallpaperz.apk</a:t>
            </a:r>
            <a:br>
              <a:rPr lang="en-US" dirty="0"/>
            </a:br>
            <a:r>
              <a:rPr lang="en-US" dirty="0">
                <a:solidFill>
                  <a:srgbClr val="000000"/>
                </a:solidFill>
                <a:latin typeface="Times New Roman" pitchFamily="18" charset="0"/>
              </a:rPr>
              <a:t>LOCAL_MODULE_SUFFIX := .</a:t>
            </a:r>
            <a:r>
              <a:rPr lang="en-US" dirty="0" err="1">
                <a:solidFill>
                  <a:srgbClr val="000000"/>
                </a:solidFill>
                <a:latin typeface="Times New Roman" pitchFamily="18" charset="0"/>
              </a:rPr>
              <a:t>apk</a:t>
            </a:r>
            <a:br>
              <a:rPr lang="en-US" dirty="0"/>
            </a:br>
            <a:r>
              <a:rPr lang="en-US" dirty="0">
                <a:solidFill>
                  <a:srgbClr val="000000"/>
                </a:solidFill>
                <a:latin typeface="Times New Roman" pitchFamily="18" charset="0"/>
              </a:rPr>
              <a:t>LOCAL_MODULE_CLASS := APPS</a:t>
            </a:r>
            <a:br>
              <a:rPr lang="en-US" dirty="0"/>
            </a:br>
            <a:r>
              <a:rPr lang="en-US" dirty="0">
                <a:solidFill>
                  <a:srgbClr val="000000"/>
                </a:solidFill>
                <a:latin typeface="Times New Roman" pitchFamily="18" charset="0"/>
              </a:rPr>
              <a:t>LOCAL_CERTIFICATE := PRESIGNED</a:t>
            </a:r>
            <a:br>
              <a:rPr lang="en-US" dirty="0"/>
            </a:br>
            <a:r>
              <a:rPr lang="en-US" dirty="0">
                <a:solidFill>
                  <a:srgbClr val="000000"/>
                </a:solidFill>
                <a:latin typeface="Times New Roman" pitchFamily="18" charset="0"/>
              </a:rPr>
              <a:t>LOCAL_MODULE_PATH := $(TARGET_OUT)/app</a:t>
            </a:r>
            <a:br>
              <a:rPr lang="en-US" dirty="0"/>
            </a:br>
            <a:r>
              <a:rPr lang="en-US" dirty="0">
                <a:solidFill>
                  <a:srgbClr val="000000"/>
                </a:solidFill>
                <a:latin typeface="Times New Roman" pitchFamily="18" charset="0"/>
              </a:rPr>
              <a:t>include $(BUILD_PREBUILT)</a:t>
            </a:r>
            <a:br>
              <a:rPr lang="en-US" dirty="0"/>
            </a:br>
            <a:br>
              <a:rPr lang="en-US" dirty="0"/>
            </a:br>
            <a:br>
              <a:rPr lang="en-US" dirty="0"/>
            </a:br>
            <a:r>
              <a:rPr lang="en-US" dirty="0">
                <a:latin typeface="Times New Roman" pitchFamily="18" charset="0"/>
              </a:rPr>
              <a:t>--------------------------------------------------------</a:t>
            </a:r>
            <a:br>
              <a:rPr lang="en-US" dirty="0"/>
            </a:br>
            <a:r>
              <a:rPr lang="en-US" dirty="0">
                <a:solidFill>
                  <a:srgbClr val="000000"/>
                </a:solidFill>
                <a:latin typeface="Times New Roman" pitchFamily="18" charset="0"/>
              </a:rPr>
              <a:t>Then for device.mk I added the following:</a:t>
            </a:r>
            <a:br>
              <a:rPr lang="en-US" dirty="0"/>
            </a:br>
            <a:br>
              <a:rPr lang="en-US" dirty="0"/>
            </a:br>
            <a:br>
              <a:rPr lang="en-US" dirty="0"/>
            </a:br>
            <a:r>
              <a:rPr lang="en-US" dirty="0">
                <a:solidFill>
                  <a:srgbClr val="000000"/>
                </a:solidFill>
                <a:latin typeface="Times New Roman" pitchFamily="18" charset="0"/>
              </a:rPr>
              <a:t>PRODUCT_PACKAGES += \</a:t>
            </a:r>
            <a:br>
              <a:rPr lang="en-US" dirty="0"/>
            </a:br>
            <a:r>
              <a:rPr lang="en-US" dirty="0" err="1">
                <a:solidFill>
                  <a:srgbClr val="000000"/>
                </a:solidFill>
                <a:latin typeface="Times New Roman" pitchFamily="18" charset="0"/>
              </a:rPr>
              <a:t>Wallpaperz</a:t>
            </a:r>
            <a:endParaRPr lang="en-US" dirty="0">
              <a:effectLs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charset="0"/>
                <a:cs typeface="Arial" charset="0"/>
              </a:rPr>
              <a:t>compileSdkVersion</a:t>
            </a:r>
            <a:endParaRPr kumimoji="0" lang="en-US" altLang="en-US" sz="12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charset="0"/>
              </a:rPr>
              <a:t>compileSdkVersion</a:t>
            </a:r>
            <a:r>
              <a:rPr kumimoji="0" lang="en-US" altLang="en-US" sz="1100" b="0" i="0" u="none" strike="noStrike" cap="none" normalizeH="0" baseline="0" dirty="0" smtClean="0">
                <a:ln>
                  <a:noFill/>
                </a:ln>
                <a:solidFill>
                  <a:srgbClr val="242729"/>
                </a:solidFill>
                <a:effectLst/>
                <a:latin typeface="Arial" charset="0"/>
                <a:cs typeface="Arial"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charset="0"/>
                <a:cs typeface="Arial" charset="0"/>
              </a:rPr>
              <a:t>targetSdkVersion</a:t>
            </a:r>
            <a:endParaRPr kumimoji="0" lang="en-US" altLang="en-US" sz="1200" b="0" i="0" u="none" strike="noStrike" cap="none" normalizeH="0" baseline="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charset="0"/>
                <a:cs typeface="Arial"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charset="0"/>
              </a:rPr>
              <a:t>OpenCL</a:t>
            </a:r>
            <a:r>
              <a:rPr lang="zh-CN" altLang="en-US" dirty="0">
                <a:solidFill>
                  <a:srgbClr val="000000"/>
                </a:solidFill>
                <a:latin typeface="Arial"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charset="0"/>
              </a:rPr>
              <a:t>它</a:t>
            </a:r>
            <a:r>
              <a:rPr lang="zh-CN" altLang="en-US" dirty="0">
                <a:solidFill>
                  <a:srgbClr val="000000"/>
                </a:solidFill>
                <a:latin typeface="Arial" charset="0"/>
              </a:rPr>
              <a:t>是一个</a:t>
            </a:r>
            <a:r>
              <a:rPr lang="en-US" dirty="0">
                <a:solidFill>
                  <a:srgbClr val="000000"/>
                </a:solidFill>
                <a:latin typeface="Arial" charset="0"/>
              </a:rPr>
              <a:t>Host（</a:t>
            </a:r>
            <a:r>
              <a:rPr lang="zh-CN" altLang="en-US" dirty="0">
                <a:solidFill>
                  <a:srgbClr val="000000"/>
                </a:solidFill>
                <a:latin typeface="Arial" charset="0"/>
              </a:rPr>
              <a:t>控制处理单元，通常由一个</a:t>
            </a:r>
            <a:r>
              <a:rPr lang="en-US" dirty="0">
                <a:solidFill>
                  <a:srgbClr val="000000"/>
                </a:solidFill>
                <a:latin typeface="Arial" charset="0"/>
              </a:rPr>
              <a:t>CPU</a:t>
            </a:r>
            <a:r>
              <a:rPr lang="zh-CN" altLang="en-US" dirty="0">
                <a:solidFill>
                  <a:srgbClr val="000000"/>
                </a:solidFill>
                <a:latin typeface="Arial" charset="0"/>
              </a:rPr>
              <a:t>担任）和一堆</a:t>
            </a:r>
            <a:r>
              <a:rPr lang="en-US" dirty="0">
                <a:solidFill>
                  <a:srgbClr val="000000"/>
                </a:solidFill>
                <a:latin typeface="Arial" charset="0"/>
              </a:rPr>
              <a:t>Computer Device（</a:t>
            </a:r>
            <a:r>
              <a:rPr lang="zh-CN" altLang="en-US" dirty="0">
                <a:solidFill>
                  <a:srgbClr val="000000"/>
                </a:solidFill>
                <a:latin typeface="Arial" charset="0"/>
              </a:rPr>
              <a:t>计算处理单元，通常由一些</a:t>
            </a:r>
            <a:r>
              <a:rPr lang="en-US" dirty="0">
                <a:solidFill>
                  <a:srgbClr val="000000"/>
                </a:solidFill>
                <a:latin typeface="Arial" charset="0"/>
              </a:rPr>
              <a:t>GPU、CPU</a:t>
            </a:r>
            <a:r>
              <a:rPr lang="zh-CN" altLang="en-US" dirty="0">
                <a:solidFill>
                  <a:srgbClr val="000000"/>
                </a:solidFill>
                <a:latin typeface="Arial" charset="0"/>
              </a:rPr>
              <a:t>其他支持的芯片担任），其中</a:t>
            </a:r>
            <a:r>
              <a:rPr lang="en-US" dirty="0">
                <a:solidFill>
                  <a:srgbClr val="000000"/>
                </a:solidFill>
                <a:latin typeface="Arial" charset="0"/>
              </a:rPr>
              <a:t>Compute Device</a:t>
            </a:r>
            <a:r>
              <a:rPr lang="zh-CN" altLang="en-US" dirty="0">
                <a:solidFill>
                  <a:srgbClr val="000000"/>
                </a:solidFill>
                <a:latin typeface="Arial" charset="0"/>
              </a:rPr>
              <a:t>切分成很多</a:t>
            </a:r>
            <a:r>
              <a:rPr lang="en-US" dirty="0">
                <a:solidFill>
                  <a:srgbClr val="000000"/>
                </a:solidFill>
                <a:latin typeface="Arial" charset="0"/>
              </a:rPr>
              <a:t>Processing </a:t>
            </a:r>
            <a:r>
              <a:rPr lang="en-US" dirty="0" smtClean="0">
                <a:solidFill>
                  <a:srgbClr val="000000"/>
                </a:solidFill>
                <a:latin typeface="Arial" charset="0"/>
              </a:rPr>
              <a:t>Element</a:t>
            </a:r>
            <a:r>
              <a:rPr lang="zh-CN" altLang="en-US" dirty="0" smtClean="0">
                <a:solidFill>
                  <a:srgbClr val="000000"/>
                </a:solidFill>
                <a:latin typeface="Arial" charset="0"/>
              </a:rPr>
              <a:t>，</a:t>
            </a:r>
            <a:r>
              <a:rPr lang="zh-CN" altLang="en-US" dirty="0">
                <a:solidFill>
                  <a:srgbClr val="000000"/>
                </a:solidFill>
                <a:latin typeface="Arial" charset="0"/>
              </a:rPr>
              <a:t>其中很多个</a:t>
            </a:r>
            <a:r>
              <a:rPr lang="en-US" dirty="0">
                <a:solidFill>
                  <a:srgbClr val="000000"/>
                </a:solidFill>
                <a:latin typeface="Arial" charset="0"/>
              </a:rPr>
              <a:t>Processing Element</a:t>
            </a:r>
            <a:r>
              <a:rPr lang="zh-CN" altLang="en-US" dirty="0">
                <a:solidFill>
                  <a:srgbClr val="000000"/>
                </a:solidFill>
                <a:latin typeface="Arial" charset="0"/>
              </a:rPr>
              <a:t>可以组成组为一个</a:t>
            </a:r>
            <a:r>
              <a:rPr lang="en-US" dirty="0">
                <a:solidFill>
                  <a:srgbClr val="000000"/>
                </a:solidFill>
                <a:latin typeface="Arial" charset="0"/>
              </a:rPr>
              <a:t>Computer Unit，</a:t>
            </a:r>
            <a:r>
              <a:rPr lang="zh-CN" altLang="en-US" dirty="0">
                <a:solidFill>
                  <a:srgbClr val="000000"/>
                </a:solidFill>
                <a:latin typeface="Arial" charset="0"/>
              </a:rPr>
              <a:t>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之间可以方便的共享</a:t>
            </a:r>
            <a:r>
              <a:rPr lang="en-US" dirty="0">
                <a:solidFill>
                  <a:srgbClr val="000000"/>
                </a:solidFill>
                <a:latin typeface="Arial" charset="0"/>
              </a:rPr>
              <a:t>memory，</a:t>
            </a:r>
            <a:r>
              <a:rPr lang="zh-CN" altLang="en-US" dirty="0">
                <a:solidFill>
                  <a:srgbClr val="000000"/>
                </a:solidFill>
                <a:latin typeface="Arial" charset="0"/>
              </a:rPr>
              <a:t>也只有一个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charset="0"/>
              </a:rPr>
              <a:t>这是一个高效优雅的内存组织方式。数据可以沿着</a:t>
            </a:r>
            <a:r>
              <a:rPr lang="en-US" altLang="zh-CN" dirty="0">
                <a:solidFill>
                  <a:srgbClr val="000000"/>
                </a:solidFill>
                <a:latin typeface="Arial" charset="0"/>
              </a:rPr>
              <a:t>Host-》</a:t>
            </a:r>
            <a:r>
              <a:rPr lang="en-US" altLang="zh-CN" dirty="0" err="1">
                <a:solidFill>
                  <a:srgbClr val="000000"/>
                </a:solidFill>
                <a:latin typeface="Arial" charset="0"/>
              </a:rPr>
              <a:t>gloabal</a:t>
            </a:r>
            <a:r>
              <a:rPr lang="en-US" altLang="zh-CN" dirty="0">
                <a:solidFill>
                  <a:srgbClr val="000000"/>
                </a:solidFill>
                <a:latin typeface="Arial" charset="0"/>
              </a:rPr>
              <a:t>-》local-》private</a:t>
            </a:r>
            <a:r>
              <a:rPr lang="zh-CN" altLang="en-US" dirty="0">
                <a:solidFill>
                  <a:srgbClr val="000000"/>
                </a:solidFill>
                <a:latin typeface="Arial" charset="0"/>
              </a:rPr>
              <a:t>的通道流动（这其中可能跨越了很多个硬件）。</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charset="0"/>
              <a:buChar char="•"/>
            </a:pPr>
            <a:r>
              <a:rPr lang="en-US" altLang="zh-TW" dirty="0" err="1"/>
              <a:t>px</a:t>
            </a:r>
            <a:r>
              <a:rPr lang="zh-TW" altLang="en-US" dirty="0"/>
              <a:t>：螢幕畫素。</a:t>
            </a:r>
            <a:endParaRPr lang="zh-TW" altLang="en-US" dirty="0"/>
          </a:p>
          <a:p>
            <a:pPr marL="285750" indent="-285750">
              <a:buFont typeface="Arial"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charset="0"/>
              <a:buChar char="•"/>
            </a:pPr>
            <a:r>
              <a:rPr lang="en-US" altLang="zh-TW" dirty="0"/>
              <a:t>in</a:t>
            </a:r>
            <a:r>
              <a:rPr lang="zh-TW" altLang="en-US" dirty="0"/>
              <a:t>：英吋。</a:t>
            </a:r>
            <a:endParaRPr lang="zh-TW" altLang="en-US" dirty="0"/>
          </a:p>
          <a:p>
            <a:pPr marL="285750" indent="-285750">
              <a:buFont typeface="Arial"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charset="0"/>
              <a:buChar char="•"/>
            </a:pPr>
            <a:r>
              <a:rPr lang="en-US" altLang="zh-TW" dirty="0"/>
              <a:t>center</a:t>
            </a:r>
            <a:r>
              <a:rPr lang="zh-TW" altLang="en-US" dirty="0"/>
              <a:t>：設定畫面元件的內容對齊垂直與水平的中央。</a:t>
            </a:r>
            <a:endParaRPr lang="zh-TW" altLang="en-US" dirty="0"/>
          </a:p>
          <a:p>
            <a:pPr marL="285750" indent="-285750">
              <a:buFont typeface="Arial"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162556</Words>
  <Application>Kingsoft Office WPP</Application>
  <PresentationFormat>Widescreen</PresentationFormat>
  <Paragraphs>4998</Paragraphs>
  <Slides>200</Slides>
  <Notes>2</Notes>
  <HiddenSlides>0</HiddenSlides>
  <MMClips>0</MMClips>
  <ScaleCrop>false</ScaleCrop>
  <HeadingPairs>
    <vt:vector size="4" baseType="variant">
      <vt:variant>
        <vt:lpstr>主题</vt:lpstr>
      </vt:variant>
      <vt:variant>
        <vt:i4>1</vt:i4>
      </vt:variant>
      <vt:variant>
        <vt:lpstr>幻灯片标题</vt:lpstr>
      </vt:variant>
      <vt:variant>
        <vt:i4>200</vt:i4>
      </vt:variant>
    </vt:vector>
  </HeadingPairs>
  <TitlesOfParts>
    <vt:vector size="201" baseType="lpstr">
      <vt:lpstr>Office Theme</vt:lpstr>
      <vt:lpstr>Blockchain &amp; 比特币一种可行的全新货币系统 &amp; Proof of Stake Virtual Mining  </vt:lpstr>
      <vt:lpstr>Background</vt:lpstr>
      <vt:lpstr>基于 HBase 的分布式消息队列</vt:lpstr>
      <vt:lpstr>PowerPoint 演示文稿</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﻿什么是 Matplotlib?</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PowerPoint 演示文稿</vt:lpstr>
      <vt:lpstr>PowerPoint 演示文稿</vt:lpstr>
      <vt:lpstr>PowerPoint 演示文稿</vt:lpstr>
      <vt:lpstr>Keystores used in Android</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630</cp:revision>
  <dcterms:created xsi:type="dcterms:W3CDTF">2019-01-17T09:58:26Z</dcterms:created>
  <dcterms:modified xsi:type="dcterms:W3CDTF">2019-01-17T09:58:26Z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1033-10.1.0.5707</vt:lpwstr>
  </property>
</Properties>
</file>